
<file path=[Content_Types].xml><?xml version="1.0" encoding="utf-8"?>
<Types xmlns="http://schemas.openxmlformats.org/package/2006/content-types">
  <Default Extension="bin" ContentType="application/vnd.openxmlformats-officedocument.oleObject"/>
  <Default Extension="png" ContentType="image/png"/>
  <Default Extension="vsd" ContentType="application/vnd.visio"/>
  <Default Extension="emf" ContentType="image/x-emf"/>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p:sldMasterIdLst>
    <p:sldMasterId id="2147483648" r:id="rId1"/>
  </p:sldMasterIdLst>
  <p:notesMasterIdLst>
    <p:notesMasterId r:id="rId129"/>
  </p:notesMasterIdLst>
  <p:handoutMasterIdLst>
    <p:handoutMasterId r:id="rId130"/>
  </p:handoutMasterIdLst>
  <p:sldIdLst>
    <p:sldId id="285" r:id="rId2"/>
    <p:sldId id="1336" r:id="rId3"/>
    <p:sldId id="286" r:id="rId4"/>
    <p:sldId id="287" r:id="rId5"/>
    <p:sldId id="288" r:id="rId6"/>
    <p:sldId id="289" r:id="rId7"/>
    <p:sldId id="290" r:id="rId8"/>
    <p:sldId id="291" r:id="rId9"/>
    <p:sldId id="292" r:id="rId10"/>
    <p:sldId id="1400" r:id="rId11"/>
    <p:sldId id="1412" r:id="rId12"/>
    <p:sldId id="293" r:id="rId13"/>
    <p:sldId id="1414" r:id="rId14"/>
    <p:sldId id="294" r:id="rId15"/>
    <p:sldId id="295" r:id="rId16"/>
    <p:sldId id="296" r:id="rId17"/>
    <p:sldId id="1330" r:id="rId18"/>
    <p:sldId id="297" r:id="rId19"/>
    <p:sldId id="298" r:id="rId20"/>
    <p:sldId id="1340" r:id="rId21"/>
    <p:sldId id="299" r:id="rId22"/>
    <p:sldId id="300" r:id="rId23"/>
    <p:sldId id="1331" r:id="rId24"/>
    <p:sldId id="1337" r:id="rId25"/>
    <p:sldId id="301" r:id="rId26"/>
    <p:sldId id="1332" r:id="rId27"/>
    <p:sldId id="303" r:id="rId28"/>
    <p:sldId id="304" r:id="rId29"/>
    <p:sldId id="305" r:id="rId30"/>
    <p:sldId id="1397" r:id="rId31"/>
    <p:sldId id="306" r:id="rId32"/>
    <p:sldId id="1396" r:id="rId33"/>
    <p:sldId id="307" r:id="rId34"/>
    <p:sldId id="308" r:id="rId35"/>
    <p:sldId id="309" r:id="rId36"/>
    <p:sldId id="310" r:id="rId37"/>
    <p:sldId id="311" r:id="rId38"/>
    <p:sldId id="312" r:id="rId39"/>
    <p:sldId id="313" r:id="rId40"/>
    <p:sldId id="1341" r:id="rId41"/>
    <p:sldId id="1333" r:id="rId42"/>
    <p:sldId id="314" r:id="rId43"/>
    <p:sldId id="1413" r:id="rId44"/>
    <p:sldId id="315" r:id="rId45"/>
    <p:sldId id="316" r:id="rId46"/>
    <p:sldId id="317" r:id="rId47"/>
    <p:sldId id="1401" r:id="rId48"/>
    <p:sldId id="1334" r:id="rId49"/>
    <p:sldId id="318" r:id="rId50"/>
    <p:sldId id="319" r:id="rId51"/>
    <p:sldId id="1402" r:id="rId52"/>
    <p:sldId id="320" r:id="rId53"/>
    <p:sldId id="321" r:id="rId54"/>
    <p:sldId id="1392" r:id="rId55"/>
    <p:sldId id="1398" r:id="rId56"/>
    <p:sldId id="1399" r:id="rId57"/>
    <p:sldId id="1403" r:id="rId58"/>
    <p:sldId id="322" r:id="rId59"/>
    <p:sldId id="323" r:id="rId60"/>
    <p:sldId id="324" r:id="rId61"/>
    <p:sldId id="325" r:id="rId62"/>
    <p:sldId id="1394" r:id="rId63"/>
    <p:sldId id="1395" r:id="rId64"/>
    <p:sldId id="326" r:id="rId65"/>
    <p:sldId id="1338" r:id="rId66"/>
    <p:sldId id="327" r:id="rId67"/>
    <p:sldId id="1339" r:id="rId68"/>
    <p:sldId id="1387" r:id="rId69"/>
    <p:sldId id="337" r:id="rId70"/>
    <p:sldId id="338" r:id="rId71"/>
    <p:sldId id="1388" r:id="rId72"/>
    <p:sldId id="1343" r:id="rId73"/>
    <p:sldId id="1344" r:id="rId74"/>
    <p:sldId id="1345" r:id="rId75"/>
    <p:sldId id="1346" r:id="rId76"/>
    <p:sldId id="1347" r:id="rId77"/>
    <p:sldId id="1404" r:id="rId78"/>
    <p:sldId id="1348" r:id="rId79"/>
    <p:sldId id="1349" r:id="rId80"/>
    <p:sldId id="1350" r:id="rId81"/>
    <p:sldId id="1351" r:id="rId82"/>
    <p:sldId id="1405" r:id="rId83"/>
    <p:sldId id="1352" r:id="rId84"/>
    <p:sldId id="1353" r:id="rId85"/>
    <p:sldId id="1354" r:id="rId86"/>
    <p:sldId id="1355" r:id="rId87"/>
    <p:sldId id="1406" r:id="rId88"/>
    <p:sldId id="1356" r:id="rId89"/>
    <p:sldId id="1357" r:id="rId90"/>
    <p:sldId id="1407" r:id="rId91"/>
    <p:sldId id="1358" r:id="rId92"/>
    <p:sldId id="1359" r:id="rId93"/>
    <p:sldId id="1360" r:id="rId94"/>
    <p:sldId id="1361" r:id="rId95"/>
    <p:sldId id="1362" r:id="rId96"/>
    <p:sldId id="1363" r:id="rId97"/>
    <p:sldId id="1364" r:id="rId98"/>
    <p:sldId id="1365" r:id="rId99"/>
    <p:sldId id="1366" r:id="rId100"/>
    <p:sldId id="1367" r:id="rId101"/>
    <p:sldId id="1368" r:id="rId102"/>
    <p:sldId id="1369" r:id="rId103"/>
    <p:sldId id="1408" r:id="rId104"/>
    <p:sldId id="1370" r:id="rId105"/>
    <p:sldId id="1371" r:id="rId106"/>
    <p:sldId id="1372" r:id="rId107"/>
    <p:sldId id="1373" r:id="rId108"/>
    <p:sldId id="1374" r:id="rId109"/>
    <p:sldId id="1375" r:id="rId110"/>
    <p:sldId id="1376" r:id="rId111"/>
    <p:sldId id="1377" r:id="rId112"/>
    <p:sldId id="1378" r:id="rId113"/>
    <p:sldId id="1379" r:id="rId114"/>
    <p:sldId id="1380" r:id="rId115"/>
    <p:sldId id="1381" r:id="rId116"/>
    <p:sldId id="1382" r:id="rId117"/>
    <p:sldId id="1383" r:id="rId118"/>
    <p:sldId id="1389" r:id="rId119"/>
    <p:sldId id="1386" r:id="rId120"/>
    <p:sldId id="1385" r:id="rId121"/>
    <p:sldId id="1390" r:id="rId122"/>
    <p:sldId id="382" r:id="rId123"/>
    <p:sldId id="383" r:id="rId124"/>
    <p:sldId id="1391" r:id="rId125"/>
    <p:sldId id="1409" r:id="rId126"/>
    <p:sldId id="1410" r:id="rId127"/>
    <p:sldId id="1411" r:id="rId128"/>
  </p:sldIdLst>
  <p:sldSz cx="10058400" cy="7772400"/>
  <p:notesSz cx="7315200" cy="96012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clrMode="gray" hiddenSlides="1" scaleToFitPaper="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79F"/>
    <a:srgbClr val="063DE8"/>
    <a:srgbClr val="FC0128"/>
    <a:srgbClr val="7FFF00"/>
    <a:srgbClr val="00AE00"/>
    <a:srgbClr val="51DC00"/>
    <a:srgbClr val="F35B1B"/>
    <a:srgbClr val="B401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95" autoAdjust="0"/>
    <p:restoredTop sz="99642" autoAdjust="0"/>
  </p:normalViewPr>
  <p:slideViewPr>
    <p:cSldViewPr>
      <p:cViewPr varScale="1">
        <p:scale>
          <a:sx n="92" d="100"/>
          <a:sy n="92" d="100"/>
        </p:scale>
        <p:origin x="-126" y="-1974"/>
      </p:cViewPr>
      <p:guideLst>
        <p:guide orient="horz" pos="2448"/>
        <p:guide pos="31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41760"/>
    </p:cViewPr>
  </p:sorterViewPr>
  <p:notesViewPr>
    <p:cSldViewPr>
      <p:cViewPr varScale="1">
        <p:scale>
          <a:sx n="92" d="100"/>
          <a:sy n="92" d="100"/>
        </p:scale>
        <p:origin x="-2532" y="-10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slide" Target="slides/slide125.xml"/><Relationship Id="rId13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5.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53.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5" Type="http://schemas.openxmlformats.org/officeDocument/2006/relationships/image" Target="../media/image8.wmf"/><Relationship Id="rId4" Type="http://schemas.openxmlformats.org/officeDocument/2006/relationships/image" Target="../media/image7.w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6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5" name="Rectangle 3"/>
          <p:cNvSpPr>
            <a:spLocks noChangeArrowheads="1"/>
          </p:cNvSpPr>
          <p:nvPr/>
        </p:nvSpPr>
        <p:spPr bwMode="auto">
          <a:xfrm>
            <a:off x="-23310850" y="241300"/>
            <a:ext cx="56711850" cy="276225"/>
          </a:xfrm>
          <a:prstGeom prst="rect">
            <a:avLst/>
          </a:prstGeom>
          <a:noFill/>
          <a:ln w="12700">
            <a:noFill/>
            <a:miter lim="800000"/>
            <a:headEnd/>
            <a:tailEnd/>
          </a:ln>
          <a:effectLst/>
        </p:spPr>
        <p:txBody>
          <a:bodyPr wrap="none" lIns="91501" tIns="45750" rIns="91501" bIns="45750" anchor="ctr"/>
          <a:lstStyle/>
          <a:p>
            <a:pPr algn="ctr" defTabSz="915424">
              <a:defRPr/>
            </a:pPr>
            <a:endParaRPr lang="en-US" dirty="0">
              <a:latin typeface="Arial" pitchFamily="34" charset="0"/>
            </a:endParaRPr>
          </a:p>
        </p:txBody>
      </p:sp>
    </p:spTree>
    <p:extLst>
      <p:ext uri="{BB962C8B-B14F-4D97-AF65-F5344CB8AC3E}">
        <p14:creationId xmlns:p14="http://schemas.microsoft.com/office/powerpoint/2010/main" val="939085094"/>
      </p:ext>
    </p:extLst>
  </p:cSld>
  <p:clrMap bg1="lt1" tx1="dk1" bg2="lt2" tx2="dk2" accent1="accent1" accent2="accent2" accent3="accent3" accent4="accent4" accent5="accent5" accent6="accent6" hlink="hlink" folHlink="folHlink"/>
</p:handoutMaster>
</file>

<file path=ppt/media/image14.png>
</file>

<file path=ppt/media/image29.png>
</file>

<file path=ppt/media/image4.wmf>
</file>

<file path=ppt/media/image5.wmf>
</file>

<file path=ppt/media/image6.wmf>
</file>

<file path=ppt/media/image7.wmf>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9026" name="Rectangle 3"/>
          <p:cNvSpPr>
            <a:spLocks noGrp="1" noRot="1" noChangeAspect="1" noChangeArrowheads="1" noTextEdit="1"/>
          </p:cNvSpPr>
          <p:nvPr>
            <p:ph type="sldImg" idx="2"/>
          </p:nvPr>
        </p:nvSpPr>
        <p:spPr bwMode="auto">
          <a:xfrm>
            <a:off x="1025525" y="485775"/>
            <a:ext cx="5264150" cy="4068763"/>
          </a:xfrm>
          <a:prstGeom prst="rect">
            <a:avLst/>
          </a:prstGeom>
          <a:noFill/>
          <a:ln w="12700">
            <a:solidFill>
              <a:schemeClr val="tx1"/>
            </a:solidFill>
            <a:miter lim="800000"/>
            <a:headEnd/>
            <a:tailEnd/>
          </a:ln>
        </p:spPr>
      </p:sp>
      <p:sp>
        <p:nvSpPr>
          <p:cNvPr id="2052" name="Rectangle 4"/>
          <p:cNvSpPr>
            <a:spLocks noGrp="1" noChangeArrowheads="1"/>
          </p:cNvSpPr>
          <p:nvPr>
            <p:ph type="body" sz="quarter" idx="3"/>
          </p:nvPr>
        </p:nvSpPr>
        <p:spPr bwMode="auto">
          <a:xfrm>
            <a:off x="609600" y="5459413"/>
            <a:ext cx="5973763" cy="3419475"/>
          </a:xfrm>
          <a:prstGeom prst="rect">
            <a:avLst/>
          </a:prstGeom>
          <a:noFill/>
          <a:ln w="12700">
            <a:noFill/>
            <a:miter lim="800000"/>
            <a:headEnd/>
            <a:tailEnd/>
          </a:ln>
          <a:effectLst/>
        </p:spPr>
        <p:txBody>
          <a:bodyPr vert="horz" wrap="square" lIns="98925" tIns="50301" rIns="98925" bIns="50301" numCol="1" anchor="t" anchorCtr="0" compatLnSpc="1">
            <a:prstTxWarp prst="textNoShape">
              <a:avLst/>
            </a:prstTxWarp>
          </a:bodyPr>
          <a:lstStyle/>
          <a:p>
            <a:pPr lvl="0"/>
            <a:r>
              <a:rPr lang="en-US" noProof="0" smtClean="0"/>
              <a:t>Body Text</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152432849"/>
      </p:ext>
    </p:extLst>
  </p:cSld>
  <p:clrMap bg1="lt1" tx1="dk1" bg2="lt2" tx2="dk2" accent1="accent1" accent2="accent2" accent3="accent3" accent4="accent4" accent5="accent5" accent6="accent6" hlink="hlink" folHlink="folHlink"/>
  <p:notesStyle>
    <a:lvl1pPr marL="233363" indent="-233363" algn="just" defTabSz="949325" rtl="0" eaLnBrk="0" fontAlgn="base" hangingPunct="0">
      <a:lnSpc>
        <a:spcPct val="90000"/>
      </a:lnSpc>
      <a:spcBef>
        <a:spcPct val="40000"/>
      </a:spcBef>
      <a:spcAft>
        <a:spcPct val="0"/>
      </a:spcAft>
      <a:buSzPct val="100000"/>
      <a:buChar char="•"/>
      <a:defRPr sz="1200" kern="1200">
        <a:solidFill>
          <a:schemeClr val="tx1"/>
        </a:solidFill>
        <a:latin typeface="Arial" pitchFamily="34" charset="0"/>
        <a:ea typeface="+mn-ea"/>
        <a:cs typeface="+mn-cs"/>
      </a:defRPr>
    </a:lvl1pPr>
    <a:lvl2pPr marL="698500" indent="-233363" algn="just" defTabSz="949325" rtl="0" eaLnBrk="0" fontAlgn="base" hangingPunct="0">
      <a:lnSpc>
        <a:spcPct val="90000"/>
      </a:lnSpc>
      <a:spcBef>
        <a:spcPct val="40000"/>
      </a:spcBef>
      <a:spcAft>
        <a:spcPct val="0"/>
      </a:spcAft>
      <a:buSzPct val="100000"/>
      <a:buChar char="•"/>
      <a:defRPr sz="1200" kern="1200">
        <a:solidFill>
          <a:schemeClr val="tx1"/>
        </a:solidFill>
        <a:latin typeface="Arial" pitchFamily="34" charset="0"/>
        <a:ea typeface="+mn-ea"/>
        <a:cs typeface="+mn-cs"/>
      </a:defRPr>
    </a:lvl2pPr>
    <a:lvl3pPr marL="1163638" indent="-231775" algn="just" defTabSz="949325" rtl="0" eaLnBrk="0" fontAlgn="base" hangingPunct="0">
      <a:lnSpc>
        <a:spcPct val="90000"/>
      </a:lnSpc>
      <a:spcBef>
        <a:spcPct val="40000"/>
      </a:spcBef>
      <a:spcAft>
        <a:spcPct val="0"/>
      </a:spcAft>
      <a:buSzPct val="100000"/>
      <a:buChar char="•"/>
      <a:defRPr sz="1200" kern="1200">
        <a:solidFill>
          <a:schemeClr val="tx1"/>
        </a:solidFill>
        <a:latin typeface="Arial" pitchFamily="34" charset="0"/>
        <a:ea typeface="+mn-ea"/>
        <a:cs typeface="+mn-cs"/>
      </a:defRPr>
    </a:lvl3pPr>
    <a:lvl4pPr marL="1630363" indent="-233363" algn="just" defTabSz="949325" rtl="0" eaLnBrk="0" fontAlgn="base" hangingPunct="0">
      <a:lnSpc>
        <a:spcPct val="90000"/>
      </a:lnSpc>
      <a:spcBef>
        <a:spcPct val="40000"/>
      </a:spcBef>
      <a:spcAft>
        <a:spcPct val="0"/>
      </a:spcAft>
      <a:buSzPct val="100000"/>
      <a:buChar char="•"/>
      <a:defRPr sz="1200" kern="1200">
        <a:solidFill>
          <a:schemeClr val="tx1"/>
        </a:solidFill>
        <a:latin typeface="Arial" pitchFamily="34" charset="0"/>
        <a:ea typeface="+mn-ea"/>
        <a:cs typeface="+mn-cs"/>
      </a:defRPr>
    </a:lvl4pPr>
    <a:lvl5pPr marL="2095500" indent="-233363" algn="just" defTabSz="949325" rtl="0" eaLnBrk="0" fontAlgn="base" hangingPunct="0">
      <a:lnSpc>
        <a:spcPct val="90000"/>
      </a:lnSpc>
      <a:spcBef>
        <a:spcPct val="40000"/>
      </a:spcBef>
      <a:spcAft>
        <a:spcPct val="0"/>
      </a:spcAft>
      <a:buSzPct val="100000"/>
      <a:buChar char="•"/>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30051"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28</a:t>
            </a:r>
          </a:p>
        </p:txBody>
      </p:sp>
      <p:sp>
        <p:nvSpPr>
          <p:cNvPr id="130052"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30053"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30054" name="Rectangle 6"/>
          <p:cNvSpPr>
            <a:spLocks noGrp="1" noRot="1" noChangeAspect="1" noChangeArrowheads="1" noTextEdit="1"/>
          </p:cNvSpPr>
          <p:nvPr>
            <p:ph type="sldImg"/>
          </p:nvPr>
        </p:nvSpPr>
        <p:spPr>
          <a:xfrm>
            <a:off x="1335088" y="725488"/>
            <a:ext cx="4646612" cy="3589337"/>
          </a:xfrm>
          <a:ln cap="flat"/>
        </p:spPr>
      </p:sp>
      <p:sp>
        <p:nvSpPr>
          <p:cNvPr id="130055"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Rot="1" noChangeAspect="1" noChangeArrowheads="1" noTextEdit="1"/>
          </p:cNvSpPr>
          <p:nvPr>
            <p:ph type="sldImg"/>
          </p:nvPr>
        </p:nvSpPr>
        <p:spPr>
          <a:ln/>
        </p:spPr>
      </p:sp>
      <p:sp>
        <p:nvSpPr>
          <p:cNvPr id="13926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2"/>
          <p:cNvSpPr>
            <a:spLocks noGrp="1" noRot="1" noChangeAspect="1" noChangeArrowheads="1" noTextEdit="1"/>
          </p:cNvSpPr>
          <p:nvPr>
            <p:ph type="sldImg"/>
          </p:nvPr>
        </p:nvSpPr>
        <p:spPr>
          <a:xfrm>
            <a:off x="1025525" y="485775"/>
            <a:ext cx="5265738" cy="4068763"/>
          </a:xfrm>
          <a:ln/>
        </p:spPr>
      </p:sp>
      <p:sp>
        <p:nvSpPr>
          <p:cNvPr id="22835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Rot="1" noChangeAspect="1" noChangeArrowheads="1" noTextEdit="1"/>
          </p:cNvSpPr>
          <p:nvPr>
            <p:ph type="sldImg"/>
          </p:nvPr>
        </p:nvSpPr>
        <p:spPr>
          <a:xfrm>
            <a:off x="1025525" y="485775"/>
            <a:ext cx="5265738" cy="4068763"/>
          </a:xfrm>
          <a:ln/>
        </p:spPr>
      </p:sp>
      <p:sp>
        <p:nvSpPr>
          <p:cNvPr id="22937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2"/>
          <p:cNvSpPr>
            <a:spLocks noGrp="1" noRot="1" noChangeAspect="1" noChangeArrowheads="1" noTextEdit="1"/>
          </p:cNvSpPr>
          <p:nvPr>
            <p:ph type="sldImg"/>
          </p:nvPr>
        </p:nvSpPr>
        <p:spPr>
          <a:xfrm>
            <a:off x="1025525" y="485775"/>
            <a:ext cx="5265738" cy="4068763"/>
          </a:xfrm>
          <a:ln/>
        </p:spPr>
      </p:sp>
      <p:sp>
        <p:nvSpPr>
          <p:cNvPr id="23040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Slide Image Placeholder 1"/>
          <p:cNvSpPr>
            <a:spLocks noGrp="1" noRot="1" noChangeAspect="1" noTextEdit="1"/>
          </p:cNvSpPr>
          <p:nvPr>
            <p:ph type="sldImg"/>
          </p:nvPr>
        </p:nvSpPr>
        <p:spPr>
          <a:ln/>
        </p:spPr>
      </p:sp>
      <p:sp>
        <p:nvSpPr>
          <p:cNvPr id="231427"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
          <p:cNvSpPr>
            <a:spLocks noGrp="1" noRot="1" noChangeAspect="1" noChangeArrowheads="1" noTextEdit="1"/>
          </p:cNvSpPr>
          <p:nvPr>
            <p:ph type="sldImg"/>
          </p:nvPr>
        </p:nvSpPr>
        <p:spPr>
          <a:xfrm>
            <a:off x="1025525" y="485775"/>
            <a:ext cx="5265738" cy="4068763"/>
          </a:xfrm>
          <a:ln/>
        </p:spPr>
      </p:sp>
      <p:sp>
        <p:nvSpPr>
          <p:cNvPr id="23245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Slide Image Placeholder 1"/>
          <p:cNvSpPr>
            <a:spLocks noGrp="1" noRot="1" noChangeAspect="1" noTextEdit="1"/>
          </p:cNvSpPr>
          <p:nvPr>
            <p:ph type="sldImg"/>
          </p:nvPr>
        </p:nvSpPr>
        <p:spPr>
          <a:ln/>
        </p:spPr>
      </p:sp>
      <p:sp>
        <p:nvSpPr>
          <p:cNvPr id="23347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Slide Image Placeholder 1"/>
          <p:cNvSpPr>
            <a:spLocks noGrp="1" noRot="1" noChangeAspect="1" noTextEdit="1"/>
          </p:cNvSpPr>
          <p:nvPr>
            <p:ph type="sldImg"/>
          </p:nvPr>
        </p:nvSpPr>
        <p:spPr>
          <a:ln/>
        </p:spPr>
      </p:sp>
      <p:sp>
        <p:nvSpPr>
          <p:cNvPr id="23449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Rot="1" noChangeAspect="1" noChangeArrowheads="1" noTextEdit="1"/>
          </p:cNvSpPr>
          <p:nvPr>
            <p:ph type="sldImg"/>
          </p:nvPr>
        </p:nvSpPr>
        <p:spPr>
          <a:xfrm>
            <a:off x="1025525" y="485775"/>
            <a:ext cx="5265738" cy="4068763"/>
          </a:xfrm>
          <a:ln/>
        </p:spPr>
      </p:sp>
      <p:sp>
        <p:nvSpPr>
          <p:cNvPr id="23552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Slide Image Placeholder 1"/>
          <p:cNvSpPr>
            <a:spLocks noGrp="1" noRot="1" noChangeAspect="1" noTextEdit="1"/>
          </p:cNvSpPr>
          <p:nvPr>
            <p:ph type="sldImg"/>
          </p:nvPr>
        </p:nvSpPr>
        <p:spPr>
          <a:ln/>
        </p:spPr>
      </p:sp>
      <p:sp>
        <p:nvSpPr>
          <p:cNvPr id="236547"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Rot="1" noChangeAspect="1" noChangeArrowheads="1" noTextEdit="1"/>
          </p:cNvSpPr>
          <p:nvPr>
            <p:ph type="sldImg"/>
          </p:nvPr>
        </p:nvSpPr>
        <p:spPr>
          <a:xfrm>
            <a:off x="1025525" y="485775"/>
            <a:ext cx="5265738" cy="4068763"/>
          </a:xfrm>
          <a:ln/>
        </p:spPr>
      </p:sp>
      <p:sp>
        <p:nvSpPr>
          <p:cNvPr id="23757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5070780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Slide Image Placeholder 1"/>
          <p:cNvSpPr>
            <a:spLocks noGrp="1" noRot="1" noChangeAspect="1" noTextEdit="1"/>
          </p:cNvSpPr>
          <p:nvPr>
            <p:ph type="sldImg"/>
          </p:nvPr>
        </p:nvSpPr>
        <p:spPr>
          <a:ln/>
        </p:spPr>
      </p:sp>
      <p:sp>
        <p:nvSpPr>
          <p:cNvPr id="23859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Rot="1" noChangeAspect="1" noChangeArrowheads="1" noTextEdit="1"/>
          </p:cNvSpPr>
          <p:nvPr>
            <p:ph type="sldImg"/>
          </p:nvPr>
        </p:nvSpPr>
        <p:spPr>
          <a:xfrm>
            <a:off x="1025525" y="485775"/>
            <a:ext cx="5265738" cy="4068763"/>
          </a:xfrm>
          <a:ln/>
        </p:spPr>
      </p:sp>
      <p:sp>
        <p:nvSpPr>
          <p:cNvPr id="23961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Slide Image Placeholder 1"/>
          <p:cNvSpPr>
            <a:spLocks noGrp="1" noRot="1" noChangeAspect="1" noTextEdit="1"/>
          </p:cNvSpPr>
          <p:nvPr>
            <p:ph type="sldImg"/>
          </p:nvPr>
        </p:nvSpPr>
        <p:spPr>
          <a:ln/>
        </p:spPr>
      </p:sp>
      <p:sp>
        <p:nvSpPr>
          <p:cNvPr id="24064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Rot="1" noChangeAspect="1" noChangeArrowheads="1" noTextEdit="1"/>
          </p:cNvSpPr>
          <p:nvPr>
            <p:ph type="sldImg"/>
          </p:nvPr>
        </p:nvSpPr>
        <p:spPr>
          <a:xfrm>
            <a:off x="1025525" y="485775"/>
            <a:ext cx="5265738" cy="4068763"/>
          </a:xfrm>
          <a:ln/>
        </p:spPr>
      </p:sp>
      <p:sp>
        <p:nvSpPr>
          <p:cNvPr id="24166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Slide Image Placeholder 1"/>
          <p:cNvSpPr>
            <a:spLocks noGrp="1" noRot="1" noChangeAspect="1" noTextEdit="1"/>
          </p:cNvSpPr>
          <p:nvPr>
            <p:ph type="sldImg"/>
          </p:nvPr>
        </p:nvSpPr>
        <p:spPr>
          <a:ln/>
        </p:spPr>
      </p:sp>
      <p:sp>
        <p:nvSpPr>
          <p:cNvPr id="242691"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Rot="1" noChangeAspect="1" noChangeArrowheads="1" noTextEdit="1"/>
          </p:cNvSpPr>
          <p:nvPr>
            <p:ph type="sldImg"/>
          </p:nvPr>
        </p:nvSpPr>
        <p:spPr>
          <a:xfrm>
            <a:off x="1025525" y="485775"/>
            <a:ext cx="5265738" cy="4068763"/>
          </a:xfrm>
          <a:ln/>
        </p:spPr>
      </p:sp>
      <p:sp>
        <p:nvSpPr>
          <p:cNvPr id="24371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Slide Image Placeholder 1"/>
          <p:cNvSpPr>
            <a:spLocks noGrp="1" noRot="1" noChangeAspect="1" noTextEdit="1"/>
          </p:cNvSpPr>
          <p:nvPr>
            <p:ph type="sldImg"/>
          </p:nvPr>
        </p:nvSpPr>
        <p:spPr>
          <a:ln/>
        </p:spPr>
      </p:sp>
      <p:sp>
        <p:nvSpPr>
          <p:cNvPr id="24473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Rot="1" noChangeAspect="1" noChangeArrowheads="1" noTextEdit="1"/>
          </p:cNvSpPr>
          <p:nvPr>
            <p:ph type="sldImg"/>
          </p:nvPr>
        </p:nvSpPr>
        <p:spPr>
          <a:xfrm>
            <a:off x="1025525" y="485775"/>
            <a:ext cx="5265738" cy="4068763"/>
          </a:xfrm>
          <a:ln/>
        </p:spPr>
      </p:sp>
      <p:sp>
        <p:nvSpPr>
          <p:cNvPr id="24576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a:ln/>
        </p:spPr>
      </p:sp>
      <p:sp>
        <p:nvSpPr>
          <p:cNvPr id="246787"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Rot="1" noChangeAspect="1" noChangeArrowheads="1" noTextEdit="1"/>
          </p:cNvSpPr>
          <p:nvPr>
            <p:ph type="sldImg"/>
          </p:nvPr>
        </p:nvSpPr>
        <p:spPr>
          <a:xfrm>
            <a:off x="1025525" y="485775"/>
            <a:ext cx="5265738" cy="4068763"/>
          </a:xfrm>
          <a:ln/>
        </p:spPr>
      </p:sp>
      <p:sp>
        <p:nvSpPr>
          <p:cNvPr id="24781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Rot="1" noChangeAspect="1" noChangeArrowheads="1" noTextEdit="1"/>
          </p:cNvSpPr>
          <p:nvPr>
            <p:ph type="sldImg"/>
          </p:nvPr>
        </p:nvSpPr>
        <p:spPr>
          <a:ln/>
        </p:spPr>
      </p:sp>
      <p:sp>
        <p:nvSpPr>
          <p:cNvPr id="14029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Slide Image Placeholder 1"/>
          <p:cNvSpPr>
            <a:spLocks noGrp="1" noRot="1" noChangeAspect="1" noTextEdit="1"/>
          </p:cNvSpPr>
          <p:nvPr>
            <p:ph type="sldImg"/>
          </p:nvPr>
        </p:nvSpPr>
        <p:spPr>
          <a:ln/>
        </p:spPr>
      </p:sp>
      <p:sp>
        <p:nvSpPr>
          <p:cNvPr id="24883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Slide Image Placeholder 1"/>
          <p:cNvSpPr>
            <a:spLocks noGrp="1" noRot="1" noChangeAspect="1" noTextEdit="1"/>
          </p:cNvSpPr>
          <p:nvPr>
            <p:ph type="sldImg"/>
          </p:nvPr>
        </p:nvSpPr>
        <p:spPr>
          <a:ln/>
        </p:spPr>
      </p:sp>
      <p:sp>
        <p:nvSpPr>
          <p:cNvPr id="24985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Rectangle 2"/>
          <p:cNvSpPr>
            <a:spLocks noGrp="1" noRot="1" noChangeAspect="1" noChangeArrowheads="1" noTextEdit="1"/>
          </p:cNvSpPr>
          <p:nvPr>
            <p:ph type="sldImg"/>
          </p:nvPr>
        </p:nvSpPr>
        <p:spPr>
          <a:xfrm>
            <a:off x="1025525" y="485775"/>
            <a:ext cx="5265738" cy="4068763"/>
          </a:xfrm>
          <a:ln/>
        </p:spPr>
      </p:sp>
      <p:sp>
        <p:nvSpPr>
          <p:cNvPr id="25088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Rectangle 2"/>
          <p:cNvSpPr>
            <a:spLocks noGrp="1" noRot="1" noChangeAspect="1" noChangeArrowheads="1" noTextEdit="1"/>
          </p:cNvSpPr>
          <p:nvPr>
            <p:ph type="sldImg"/>
          </p:nvPr>
        </p:nvSpPr>
        <p:spPr>
          <a:xfrm>
            <a:off x="1025525" y="485775"/>
            <a:ext cx="5265738" cy="4068763"/>
          </a:xfrm>
          <a:ln/>
        </p:spPr>
      </p:sp>
      <p:sp>
        <p:nvSpPr>
          <p:cNvPr id="25190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Slide Image Placeholder 1"/>
          <p:cNvSpPr>
            <a:spLocks noGrp="1" noRot="1" noChangeAspect="1" noTextEdit="1"/>
          </p:cNvSpPr>
          <p:nvPr>
            <p:ph type="sldImg"/>
          </p:nvPr>
        </p:nvSpPr>
        <p:spPr>
          <a:ln/>
        </p:spPr>
      </p:sp>
      <p:sp>
        <p:nvSpPr>
          <p:cNvPr id="252931"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Slide Image Placeholder 1"/>
          <p:cNvSpPr>
            <a:spLocks noGrp="1" noRot="1" noChangeAspect="1" noTextEdit="1"/>
          </p:cNvSpPr>
          <p:nvPr>
            <p:ph type="sldImg"/>
          </p:nvPr>
        </p:nvSpPr>
        <p:spPr>
          <a:ln/>
        </p:spPr>
      </p:sp>
      <p:sp>
        <p:nvSpPr>
          <p:cNvPr id="25395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Slide Image Placeholder 1"/>
          <p:cNvSpPr>
            <a:spLocks noGrp="1" noRot="1" noChangeAspect="1" noTextEdit="1"/>
          </p:cNvSpPr>
          <p:nvPr>
            <p:ph type="sldImg"/>
          </p:nvPr>
        </p:nvSpPr>
        <p:spPr>
          <a:ln/>
        </p:spPr>
      </p:sp>
      <p:sp>
        <p:nvSpPr>
          <p:cNvPr id="25497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Slide Image Placeholder 1"/>
          <p:cNvSpPr>
            <a:spLocks noGrp="1" noRot="1" noChangeAspect="1" noTextEdit="1"/>
          </p:cNvSpPr>
          <p:nvPr>
            <p:ph type="sldImg"/>
          </p:nvPr>
        </p:nvSpPr>
        <p:spPr>
          <a:ln/>
        </p:spPr>
      </p:sp>
      <p:sp>
        <p:nvSpPr>
          <p:cNvPr id="25600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00835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Rot="1" noChangeAspect="1" noChangeArrowheads="1" noTextEdit="1"/>
          </p:cNvSpPr>
          <p:nvPr>
            <p:ph type="sldImg"/>
          </p:nvPr>
        </p:nvSpPr>
        <p:spPr>
          <a:ln/>
        </p:spPr>
      </p:sp>
      <p:sp>
        <p:nvSpPr>
          <p:cNvPr id="14131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Rot="1" noChangeAspect="1" noChangeArrowheads="1" noTextEdit="1"/>
          </p:cNvSpPr>
          <p:nvPr>
            <p:ph type="sldImg"/>
          </p:nvPr>
        </p:nvSpPr>
        <p:spPr>
          <a:ln/>
        </p:spPr>
      </p:sp>
      <p:sp>
        <p:nvSpPr>
          <p:cNvPr id="14233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Rot="1" noChangeAspect="1" noChangeArrowheads="1" noTextEdit="1"/>
          </p:cNvSpPr>
          <p:nvPr>
            <p:ph type="sldImg"/>
          </p:nvPr>
        </p:nvSpPr>
        <p:spPr>
          <a:ln/>
        </p:spPr>
      </p:sp>
      <p:sp>
        <p:nvSpPr>
          <p:cNvPr id="14336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2"/>
          <p:cNvSpPr>
            <a:spLocks noGrp="1" noRot="1" noChangeAspect="1" noChangeArrowheads="1" noTextEdit="1"/>
          </p:cNvSpPr>
          <p:nvPr>
            <p:ph type="sldImg"/>
          </p:nvPr>
        </p:nvSpPr>
        <p:spPr>
          <a:ln/>
        </p:spPr>
      </p:sp>
      <p:sp>
        <p:nvSpPr>
          <p:cNvPr id="14438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a:ln/>
        </p:spPr>
      </p:sp>
      <p:sp>
        <p:nvSpPr>
          <p:cNvPr id="14541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a:ln/>
        </p:spPr>
      </p:sp>
      <p:sp>
        <p:nvSpPr>
          <p:cNvPr id="14643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Rot="1" noChangeAspect="1" noChangeArrowheads="1" noTextEdit="1"/>
          </p:cNvSpPr>
          <p:nvPr>
            <p:ph type="sldImg"/>
          </p:nvPr>
        </p:nvSpPr>
        <p:spPr>
          <a:ln/>
        </p:spPr>
      </p:sp>
      <p:sp>
        <p:nvSpPr>
          <p:cNvPr id="13107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Slide Image Placeholder 1"/>
          <p:cNvSpPr>
            <a:spLocks noGrp="1" noRot="1" noChangeAspect="1" noTextEdit="1"/>
          </p:cNvSpPr>
          <p:nvPr>
            <p:ph type="sldImg"/>
          </p:nvPr>
        </p:nvSpPr>
        <p:spPr>
          <a:ln/>
        </p:spPr>
      </p:sp>
      <p:sp>
        <p:nvSpPr>
          <p:cNvPr id="14745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Grp="1" noRot="1" noChangeAspect="1" noChangeArrowheads="1" noTextEdit="1"/>
          </p:cNvSpPr>
          <p:nvPr>
            <p:ph type="sldImg"/>
          </p:nvPr>
        </p:nvSpPr>
        <p:spPr>
          <a:ln/>
        </p:spPr>
      </p:sp>
      <p:sp>
        <p:nvSpPr>
          <p:cNvPr id="14848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a:ln/>
        </p:spPr>
      </p:sp>
      <p:sp>
        <p:nvSpPr>
          <p:cNvPr id="14950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Rot="1" noChangeAspect="1" noChangeArrowheads="1" noTextEdit="1"/>
          </p:cNvSpPr>
          <p:nvPr>
            <p:ph type="sldImg"/>
          </p:nvPr>
        </p:nvSpPr>
        <p:spPr>
          <a:ln/>
        </p:spPr>
      </p:sp>
      <p:sp>
        <p:nvSpPr>
          <p:cNvPr id="15053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2"/>
          <p:cNvSpPr>
            <a:spLocks noGrp="1" noRot="1" noChangeAspect="1" noChangeArrowheads="1" noTextEdit="1"/>
          </p:cNvSpPr>
          <p:nvPr>
            <p:ph type="sldImg"/>
          </p:nvPr>
        </p:nvSpPr>
        <p:spPr>
          <a:ln/>
        </p:spPr>
      </p:sp>
      <p:sp>
        <p:nvSpPr>
          <p:cNvPr id="15155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2"/>
          <p:cNvSpPr>
            <a:spLocks noGrp="1" noRot="1" noChangeAspect="1" noChangeArrowheads="1" noTextEdit="1"/>
          </p:cNvSpPr>
          <p:nvPr>
            <p:ph type="sldImg"/>
          </p:nvPr>
        </p:nvSpPr>
        <p:spPr>
          <a:ln/>
        </p:spPr>
      </p:sp>
      <p:sp>
        <p:nvSpPr>
          <p:cNvPr id="15257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Slide Image Placeholder 1"/>
          <p:cNvSpPr>
            <a:spLocks noGrp="1" noRot="1" noChangeAspect="1" noTextEdit="1"/>
          </p:cNvSpPr>
          <p:nvPr>
            <p:ph type="sldImg"/>
          </p:nvPr>
        </p:nvSpPr>
        <p:spPr>
          <a:ln/>
        </p:spPr>
      </p:sp>
      <p:sp>
        <p:nvSpPr>
          <p:cNvPr id="15360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Rot="1" noChangeAspect="1" noChangeArrowheads="1" noTextEdit="1"/>
          </p:cNvSpPr>
          <p:nvPr>
            <p:ph type="sldImg"/>
          </p:nvPr>
        </p:nvSpPr>
        <p:spPr>
          <a:ln/>
        </p:spPr>
      </p:sp>
      <p:sp>
        <p:nvSpPr>
          <p:cNvPr id="15462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2"/>
          <p:cNvSpPr>
            <a:spLocks noGrp="1" noRot="1" noChangeAspect="1" noChangeArrowheads="1" noTextEdit="1"/>
          </p:cNvSpPr>
          <p:nvPr>
            <p:ph type="sldImg"/>
          </p:nvPr>
        </p:nvSpPr>
        <p:spPr>
          <a:ln/>
        </p:spPr>
      </p:sp>
      <p:sp>
        <p:nvSpPr>
          <p:cNvPr id="15565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Rot="1" noChangeAspect="1" noChangeArrowheads="1" noTextEdit="1"/>
          </p:cNvSpPr>
          <p:nvPr>
            <p:ph type="sldImg"/>
          </p:nvPr>
        </p:nvSpPr>
        <p:spPr>
          <a:ln/>
        </p:spPr>
      </p:sp>
      <p:sp>
        <p:nvSpPr>
          <p:cNvPr id="15667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Rot="1" noChangeAspect="1" noChangeArrowheads="1" noTextEdit="1"/>
          </p:cNvSpPr>
          <p:nvPr>
            <p:ph type="sldImg"/>
          </p:nvPr>
        </p:nvSpPr>
        <p:spPr>
          <a:ln/>
        </p:spPr>
      </p:sp>
      <p:sp>
        <p:nvSpPr>
          <p:cNvPr id="13209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Slide Image Placeholder 1"/>
          <p:cNvSpPr>
            <a:spLocks noGrp="1" noRot="1" noChangeAspect="1" noTextEdit="1"/>
          </p:cNvSpPr>
          <p:nvPr>
            <p:ph type="sldImg"/>
          </p:nvPr>
        </p:nvSpPr>
        <p:spPr>
          <a:ln/>
        </p:spPr>
      </p:sp>
      <p:sp>
        <p:nvSpPr>
          <p:cNvPr id="15769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2"/>
          <p:cNvSpPr>
            <a:spLocks noGrp="1" noRot="1" noChangeAspect="1" noChangeArrowheads="1" noTextEdit="1"/>
          </p:cNvSpPr>
          <p:nvPr>
            <p:ph type="sldImg"/>
          </p:nvPr>
        </p:nvSpPr>
        <p:spPr>
          <a:ln/>
        </p:spPr>
      </p:sp>
      <p:sp>
        <p:nvSpPr>
          <p:cNvPr id="15872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p:cNvSpPr>
            <a:spLocks noGrp="1" noRot="1" noChangeAspect="1" noChangeArrowheads="1" noTextEdit="1"/>
          </p:cNvSpPr>
          <p:nvPr>
            <p:ph type="sldImg"/>
          </p:nvPr>
        </p:nvSpPr>
        <p:spPr>
          <a:ln/>
        </p:spPr>
      </p:sp>
      <p:sp>
        <p:nvSpPr>
          <p:cNvPr id="15974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0771"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35</a:t>
            </a:r>
          </a:p>
        </p:txBody>
      </p:sp>
      <p:sp>
        <p:nvSpPr>
          <p:cNvPr id="160772"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0773"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0774" name="Rectangle 6"/>
          <p:cNvSpPr>
            <a:spLocks noGrp="1" noRot="1" noChangeAspect="1" noChangeArrowheads="1" noTextEdit="1"/>
          </p:cNvSpPr>
          <p:nvPr>
            <p:ph type="sldImg"/>
          </p:nvPr>
        </p:nvSpPr>
        <p:spPr>
          <a:xfrm>
            <a:off x="1335088" y="725488"/>
            <a:ext cx="4646612" cy="3589337"/>
          </a:xfrm>
          <a:ln cap="flat"/>
        </p:spPr>
      </p:sp>
      <p:sp>
        <p:nvSpPr>
          <p:cNvPr id="160775"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1795"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35</a:t>
            </a:r>
          </a:p>
        </p:txBody>
      </p:sp>
      <p:sp>
        <p:nvSpPr>
          <p:cNvPr id="161796"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1797"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1798" name="Rectangle 6"/>
          <p:cNvSpPr>
            <a:spLocks noGrp="1" noRot="1" noChangeAspect="1" noChangeArrowheads="1" noTextEdit="1"/>
          </p:cNvSpPr>
          <p:nvPr>
            <p:ph type="sldImg"/>
          </p:nvPr>
        </p:nvSpPr>
        <p:spPr>
          <a:xfrm>
            <a:off x="1335088" y="725488"/>
            <a:ext cx="4646612" cy="3589337"/>
          </a:xfrm>
          <a:ln cap="flat"/>
        </p:spPr>
      </p:sp>
      <p:sp>
        <p:nvSpPr>
          <p:cNvPr id="161799"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2819"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35</a:t>
            </a:r>
          </a:p>
        </p:txBody>
      </p:sp>
      <p:sp>
        <p:nvSpPr>
          <p:cNvPr id="162820"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2821"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2822" name="Rectangle 6"/>
          <p:cNvSpPr>
            <a:spLocks noGrp="1" noRot="1" noChangeAspect="1" noChangeArrowheads="1" noTextEdit="1"/>
          </p:cNvSpPr>
          <p:nvPr>
            <p:ph type="sldImg"/>
          </p:nvPr>
        </p:nvSpPr>
        <p:spPr>
          <a:xfrm>
            <a:off x="1335088" y="725488"/>
            <a:ext cx="4646612" cy="3589337"/>
          </a:xfrm>
          <a:ln cap="flat"/>
        </p:spPr>
      </p:sp>
      <p:sp>
        <p:nvSpPr>
          <p:cNvPr id="162823"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3843"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35</a:t>
            </a:r>
          </a:p>
        </p:txBody>
      </p:sp>
      <p:sp>
        <p:nvSpPr>
          <p:cNvPr id="163844"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3845"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3846" name="Rectangle 6"/>
          <p:cNvSpPr>
            <a:spLocks noGrp="1" noRot="1" noChangeAspect="1" noChangeArrowheads="1" noTextEdit="1"/>
          </p:cNvSpPr>
          <p:nvPr>
            <p:ph type="sldImg"/>
          </p:nvPr>
        </p:nvSpPr>
        <p:spPr>
          <a:xfrm>
            <a:off x="1335088" y="725488"/>
            <a:ext cx="4646612" cy="3589337"/>
          </a:xfrm>
          <a:ln cap="flat"/>
        </p:spPr>
      </p:sp>
      <p:sp>
        <p:nvSpPr>
          <p:cNvPr id="163847"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4867"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35</a:t>
            </a:r>
          </a:p>
        </p:txBody>
      </p:sp>
      <p:sp>
        <p:nvSpPr>
          <p:cNvPr id="164868"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4869"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4870" name="Rectangle 6"/>
          <p:cNvSpPr>
            <a:spLocks noGrp="1" noRot="1" noChangeAspect="1" noChangeArrowheads="1" noTextEdit="1"/>
          </p:cNvSpPr>
          <p:nvPr>
            <p:ph type="sldImg"/>
          </p:nvPr>
        </p:nvSpPr>
        <p:spPr>
          <a:xfrm>
            <a:off x="1335088" y="725488"/>
            <a:ext cx="4646612" cy="3589337"/>
          </a:xfrm>
          <a:ln cap="flat"/>
        </p:spPr>
      </p:sp>
      <p:sp>
        <p:nvSpPr>
          <p:cNvPr id="164871"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5891"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4" tIns="0" rIns="19794" bIns="0" anchor="b"/>
          <a:lstStyle/>
          <a:p>
            <a:pPr algn="r" defTabSz="1022350"/>
            <a:r>
              <a:rPr lang="en-US" sz="1000" i="1" dirty="0">
                <a:latin typeface="Times New Roman" pitchFamily="18" charset="0"/>
              </a:rPr>
              <a:t>38</a:t>
            </a:r>
          </a:p>
        </p:txBody>
      </p:sp>
      <p:sp>
        <p:nvSpPr>
          <p:cNvPr id="165892"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5893"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5894" name="Rectangle 6"/>
          <p:cNvSpPr>
            <a:spLocks noGrp="1" noRot="1" noChangeAspect="1" noChangeArrowheads="1" noTextEdit="1"/>
          </p:cNvSpPr>
          <p:nvPr>
            <p:ph type="sldImg"/>
          </p:nvPr>
        </p:nvSpPr>
        <p:spPr>
          <a:xfrm>
            <a:off x="1335088" y="725488"/>
            <a:ext cx="4646612" cy="3589337"/>
          </a:xfrm>
          <a:ln cap="flat"/>
        </p:spPr>
      </p:sp>
      <p:sp>
        <p:nvSpPr>
          <p:cNvPr id="165895" name="Rectangle 7"/>
          <p:cNvSpPr>
            <a:spLocks noGrp="1" noChangeArrowheads="1"/>
          </p:cNvSpPr>
          <p:nvPr>
            <p:ph type="body" idx="1"/>
          </p:nvPr>
        </p:nvSpPr>
        <p:spPr>
          <a:xfrm>
            <a:off x="1411288" y="4557713"/>
            <a:ext cx="4502150" cy="4321175"/>
          </a:xfrm>
          <a:noFill/>
          <a:ln w="9525"/>
        </p:spPr>
        <p:txBody>
          <a:bodyPr lIns="100622" tIns="52785" rIns="100622" bIns="52785"/>
          <a:lstStyle/>
          <a:p>
            <a:pPr marL="0" indent="0"/>
            <a:endParaRPr lang="en-US" dirty="0" smtClean="0">
              <a:latin typeface="Arial"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2"/>
          <p:cNvSpPr>
            <a:spLocks noGrp="1" noRot="1" noChangeAspect="1" noChangeArrowheads="1" noTextEdit="1"/>
          </p:cNvSpPr>
          <p:nvPr>
            <p:ph type="sldImg"/>
          </p:nvPr>
        </p:nvSpPr>
        <p:spPr>
          <a:xfrm>
            <a:off x="1327150" y="720725"/>
            <a:ext cx="4660900" cy="3600450"/>
          </a:xfrm>
          <a:ln/>
        </p:spPr>
      </p:sp>
      <p:sp>
        <p:nvSpPr>
          <p:cNvPr id="166915" name="Rectangle 3"/>
          <p:cNvSpPr>
            <a:spLocks noGrp="1" noChangeArrowheads="1"/>
          </p:cNvSpPr>
          <p:nvPr>
            <p:ph type="body" idx="1"/>
          </p:nvPr>
        </p:nvSpPr>
        <p:spPr>
          <a:xfrm>
            <a:off x="974725" y="4560888"/>
            <a:ext cx="5365750" cy="4319587"/>
          </a:xfrm>
          <a:noFill/>
          <a:ln w="9525"/>
        </p:spPr>
        <p:txBody>
          <a:bodyPr/>
          <a:lstStyle/>
          <a:p>
            <a:pPr marL="0" indent="0"/>
            <a:endParaRPr lang="en-US" dirty="0" smtClean="0">
              <a:latin typeface="Arial"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33123"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30</a:t>
            </a:r>
          </a:p>
        </p:txBody>
      </p:sp>
      <p:sp>
        <p:nvSpPr>
          <p:cNvPr id="133124"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33125"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33126" name="Rectangle 6"/>
          <p:cNvSpPr>
            <a:spLocks noGrp="1" noRot="1" noChangeAspect="1" noChangeArrowheads="1" noTextEdit="1"/>
          </p:cNvSpPr>
          <p:nvPr>
            <p:ph type="sldImg"/>
          </p:nvPr>
        </p:nvSpPr>
        <p:spPr>
          <a:xfrm>
            <a:off x="1335088" y="725488"/>
            <a:ext cx="4646612" cy="3589337"/>
          </a:xfrm>
          <a:ln cap="flat"/>
        </p:spPr>
      </p:sp>
      <p:sp>
        <p:nvSpPr>
          <p:cNvPr id="133127"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Slide Image Placeholder 1"/>
          <p:cNvSpPr>
            <a:spLocks noGrp="1" noRot="1" noChangeAspect="1" noTextEdit="1"/>
          </p:cNvSpPr>
          <p:nvPr>
            <p:ph type="sldImg"/>
          </p:nvPr>
        </p:nvSpPr>
        <p:spPr>
          <a:ln/>
        </p:spPr>
      </p:sp>
      <p:sp>
        <p:nvSpPr>
          <p:cNvPr id="16793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Slide Image Placeholder 1"/>
          <p:cNvSpPr>
            <a:spLocks noGrp="1" noRot="1" noChangeAspect="1" noTextEdit="1"/>
          </p:cNvSpPr>
          <p:nvPr>
            <p:ph type="sldImg"/>
          </p:nvPr>
        </p:nvSpPr>
        <p:spPr>
          <a:ln/>
        </p:spPr>
      </p:sp>
      <p:sp>
        <p:nvSpPr>
          <p:cNvPr id="16896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69987"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45</a:t>
            </a:r>
          </a:p>
        </p:txBody>
      </p:sp>
      <p:sp>
        <p:nvSpPr>
          <p:cNvPr id="169988"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69989"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69990" name="Rectangle 6"/>
          <p:cNvSpPr>
            <a:spLocks noGrp="1" noRot="1" noChangeAspect="1" noChangeArrowheads="1" noTextEdit="1"/>
          </p:cNvSpPr>
          <p:nvPr>
            <p:ph type="sldImg"/>
          </p:nvPr>
        </p:nvSpPr>
        <p:spPr>
          <a:xfrm>
            <a:off x="1335088" y="725488"/>
            <a:ext cx="4646612" cy="3589337"/>
          </a:xfrm>
          <a:ln cap="flat"/>
        </p:spPr>
      </p:sp>
      <p:sp>
        <p:nvSpPr>
          <p:cNvPr id="169991"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730522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71011"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49</a:t>
            </a:r>
          </a:p>
        </p:txBody>
      </p:sp>
      <p:sp>
        <p:nvSpPr>
          <p:cNvPr id="171012"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71013"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71014" name="Rectangle 6"/>
          <p:cNvSpPr>
            <a:spLocks noGrp="1" noRot="1" noChangeAspect="1" noChangeArrowheads="1" noTextEdit="1"/>
          </p:cNvSpPr>
          <p:nvPr>
            <p:ph type="sldImg"/>
          </p:nvPr>
        </p:nvSpPr>
        <p:spPr>
          <a:xfrm>
            <a:off x="1335088" y="725488"/>
            <a:ext cx="4646612" cy="3589337"/>
          </a:xfrm>
          <a:ln cap="flat"/>
        </p:spPr>
      </p:sp>
      <p:sp>
        <p:nvSpPr>
          <p:cNvPr id="171015"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p:cNvSpPr>
            <a:spLocks noGrp="1" noRot="1" noChangeAspect="1" noChangeArrowheads="1" noTextEdit="1"/>
          </p:cNvSpPr>
          <p:nvPr>
            <p:ph type="sldImg"/>
          </p:nvPr>
        </p:nvSpPr>
        <p:spPr>
          <a:ln/>
        </p:spPr>
      </p:sp>
      <p:sp>
        <p:nvSpPr>
          <p:cNvPr id="17305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Slide Image Placeholder 1"/>
          <p:cNvSpPr>
            <a:spLocks noGrp="1" noRot="1" noChangeAspect="1" noTextEdit="1"/>
          </p:cNvSpPr>
          <p:nvPr>
            <p:ph type="sldImg"/>
          </p:nvPr>
        </p:nvSpPr>
        <p:spPr>
          <a:ln/>
        </p:spPr>
      </p:sp>
      <p:sp>
        <p:nvSpPr>
          <p:cNvPr id="17408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Rot="1" noChangeAspect="1" noChangeArrowheads="1" noTextEdit="1"/>
          </p:cNvSpPr>
          <p:nvPr>
            <p:ph type="sldImg"/>
          </p:nvPr>
        </p:nvSpPr>
        <p:spPr>
          <a:ln/>
        </p:spPr>
      </p:sp>
      <p:sp>
        <p:nvSpPr>
          <p:cNvPr id="17510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p:cNvSpPr>
            <a:spLocks noGrp="1" noRot="1" noChangeAspect="1" noChangeArrowheads="1" noTextEdit="1"/>
          </p:cNvSpPr>
          <p:nvPr>
            <p:ph type="sldImg"/>
          </p:nvPr>
        </p:nvSpPr>
        <p:spPr>
          <a:ln/>
        </p:spPr>
      </p:sp>
      <p:sp>
        <p:nvSpPr>
          <p:cNvPr id="17613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a:ln/>
        </p:spPr>
      </p:sp>
      <p:sp>
        <p:nvSpPr>
          <p:cNvPr id="13414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p:cNvSpPr>
            <a:spLocks noGrp="1" noRot="1" noChangeAspect="1" noChangeArrowheads="1" noTextEdit="1"/>
          </p:cNvSpPr>
          <p:nvPr>
            <p:ph type="sldImg"/>
          </p:nvPr>
        </p:nvSpPr>
        <p:spPr>
          <a:ln/>
        </p:spPr>
      </p:sp>
      <p:sp>
        <p:nvSpPr>
          <p:cNvPr id="17715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Slide Image Placeholder 1"/>
          <p:cNvSpPr>
            <a:spLocks noGrp="1" noRot="1" noChangeAspect="1" noTextEdit="1"/>
          </p:cNvSpPr>
          <p:nvPr>
            <p:ph type="sldImg"/>
          </p:nvPr>
        </p:nvSpPr>
        <p:spPr>
          <a:ln/>
        </p:spPr>
      </p:sp>
      <p:sp>
        <p:nvSpPr>
          <p:cNvPr id="17817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Rot="1" noChangeAspect="1" noChangeArrowheads="1" noTextEdit="1"/>
          </p:cNvSpPr>
          <p:nvPr>
            <p:ph type="sldImg"/>
          </p:nvPr>
        </p:nvSpPr>
        <p:spPr>
          <a:ln/>
        </p:spPr>
      </p:sp>
      <p:sp>
        <p:nvSpPr>
          <p:cNvPr id="17920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2"/>
          <p:cNvSpPr>
            <a:spLocks noChangeArrowheads="1"/>
          </p:cNvSpPr>
          <p:nvPr/>
        </p:nvSpPr>
        <p:spPr bwMode="auto">
          <a:xfrm>
            <a:off x="4143375" y="-1588"/>
            <a:ext cx="3171825" cy="479426"/>
          </a:xfrm>
          <a:prstGeom prst="rect">
            <a:avLst/>
          </a:prstGeom>
          <a:noFill/>
          <a:ln w="9525">
            <a:noFill/>
            <a:miter lim="800000"/>
            <a:headEnd/>
            <a:tailEnd/>
          </a:ln>
        </p:spPr>
        <p:txBody>
          <a:bodyPr wrap="none" lIns="95006" tIns="47503" rIns="95006" bIns="47503" anchor="ctr"/>
          <a:lstStyle/>
          <a:p>
            <a:endParaRPr lang="en-US" dirty="0"/>
          </a:p>
        </p:txBody>
      </p:sp>
      <p:sp>
        <p:nvSpPr>
          <p:cNvPr id="180227" name="Rectangle 3"/>
          <p:cNvSpPr>
            <a:spLocks noChangeArrowheads="1"/>
          </p:cNvSpPr>
          <p:nvPr/>
        </p:nvSpPr>
        <p:spPr bwMode="auto">
          <a:xfrm>
            <a:off x="4143375" y="9118600"/>
            <a:ext cx="3171825" cy="482600"/>
          </a:xfrm>
          <a:prstGeom prst="rect">
            <a:avLst/>
          </a:prstGeom>
          <a:noFill/>
          <a:ln w="9525">
            <a:noFill/>
            <a:miter lim="800000"/>
            <a:headEnd/>
            <a:tailEnd/>
          </a:ln>
        </p:spPr>
        <p:txBody>
          <a:bodyPr lIns="19793" tIns="0" rIns="19793" bIns="0" anchor="b"/>
          <a:lstStyle/>
          <a:p>
            <a:pPr algn="r" defTabSz="1022350"/>
            <a:r>
              <a:rPr lang="en-US" sz="1000" i="1" dirty="0">
                <a:latin typeface="Times New Roman" pitchFamily="18" charset="0"/>
              </a:rPr>
              <a:t>51</a:t>
            </a:r>
          </a:p>
        </p:txBody>
      </p:sp>
      <p:sp>
        <p:nvSpPr>
          <p:cNvPr id="180228" name="Rectangle 4"/>
          <p:cNvSpPr>
            <a:spLocks noChangeArrowheads="1"/>
          </p:cNvSpPr>
          <p:nvPr/>
        </p:nvSpPr>
        <p:spPr bwMode="auto">
          <a:xfrm>
            <a:off x="0" y="9118600"/>
            <a:ext cx="3170238" cy="482600"/>
          </a:xfrm>
          <a:prstGeom prst="rect">
            <a:avLst/>
          </a:prstGeom>
          <a:noFill/>
          <a:ln w="9525">
            <a:noFill/>
            <a:miter lim="800000"/>
            <a:headEnd/>
            <a:tailEnd/>
          </a:ln>
        </p:spPr>
        <p:txBody>
          <a:bodyPr wrap="none" lIns="95006" tIns="47503" rIns="95006" bIns="47503" anchor="ctr"/>
          <a:lstStyle/>
          <a:p>
            <a:endParaRPr lang="en-US" dirty="0"/>
          </a:p>
        </p:txBody>
      </p:sp>
      <p:sp>
        <p:nvSpPr>
          <p:cNvPr id="180229" name="Rectangle 5"/>
          <p:cNvSpPr>
            <a:spLocks noChangeArrowheads="1"/>
          </p:cNvSpPr>
          <p:nvPr/>
        </p:nvSpPr>
        <p:spPr bwMode="auto">
          <a:xfrm>
            <a:off x="0" y="-1588"/>
            <a:ext cx="3170238" cy="479426"/>
          </a:xfrm>
          <a:prstGeom prst="rect">
            <a:avLst/>
          </a:prstGeom>
          <a:noFill/>
          <a:ln w="9525">
            <a:noFill/>
            <a:miter lim="800000"/>
            <a:headEnd/>
            <a:tailEnd/>
          </a:ln>
        </p:spPr>
        <p:txBody>
          <a:bodyPr wrap="none" lIns="95006" tIns="47503" rIns="95006" bIns="47503" anchor="ctr"/>
          <a:lstStyle/>
          <a:p>
            <a:endParaRPr lang="en-US" dirty="0"/>
          </a:p>
        </p:txBody>
      </p:sp>
      <p:sp>
        <p:nvSpPr>
          <p:cNvPr id="180230" name="Rectangle 6"/>
          <p:cNvSpPr>
            <a:spLocks noGrp="1" noRot="1" noChangeAspect="1" noChangeArrowheads="1" noTextEdit="1"/>
          </p:cNvSpPr>
          <p:nvPr>
            <p:ph type="sldImg"/>
          </p:nvPr>
        </p:nvSpPr>
        <p:spPr>
          <a:xfrm>
            <a:off x="1335088" y="725488"/>
            <a:ext cx="4646612" cy="3589337"/>
          </a:xfrm>
          <a:ln cap="flat"/>
        </p:spPr>
      </p:sp>
      <p:sp>
        <p:nvSpPr>
          <p:cNvPr id="180231" name="Rectangle 7"/>
          <p:cNvSpPr>
            <a:spLocks noGrp="1" noChangeArrowheads="1"/>
          </p:cNvSpPr>
          <p:nvPr>
            <p:ph type="body" idx="1"/>
          </p:nvPr>
        </p:nvSpPr>
        <p:spPr>
          <a:xfrm>
            <a:off x="1412875" y="4559300"/>
            <a:ext cx="4500563" cy="4319588"/>
          </a:xfrm>
          <a:noFill/>
          <a:ln w="9525"/>
        </p:spPr>
        <p:txBody>
          <a:bodyPr lIns="100615" tIns="52781" rIns="100615" bIns="52781"/>
          <a:lstStyle/>
          <a:p>
            <a:pPr marL="246063" indent="-246063" defTabSz="1022350"/>
            <a:endParaRPr lang="en-US" dirty="0" smtClean="0">
              <a:latin typeface="Arial"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Slide Image Placeholder 1"/>
          <p:cNvSpPr>
            <a:spLocks noGrp="1" noRot="1" noChangeAspect="1" noTextEdit="1"/>
          </p:cNvSpPr>
          <p:nvPr>
            <p:ph type="sldImg"/>
          </p:nvPr>
        </p:nvSpPr>
        <p:spPr>
          <a:ln/>
        </p:spPr>
      </p:sp>
      <p:sp>
        <p:nvSpPr>
          <p:cNvPr id="181251"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Slide Image Placeholder 1"/>
          <p:cNvSpPr>
            <a:spLocks noGrp="1" noRot="1" noChangeAspect="1" noTextEdit="1"/>
          </p:cNvSpPr>
          <p:nvPr>
            <p:ph type="sldImg"/>
          </p:nvPr>
        </p:nvSpPr>
        <p:spPr>
          <a:ln/>
        </p:spPr>
      </p:sp>
      <p:sp>
        <p:nvSpPr>
          <p:cNvPr id="18227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Slide Image Placeholder 1"/>
          <p:cNvSpPr>
            <a:spLocks noGrp="1" noRot="1" noChangeAspect="1" noTextEdit="1"/>
          </p:cNvSpPr>
          <p:nvPr>
            <p:ph type="sldImg"/>
          </p:nvPr>
        </p:nvSpPr>
        <p:spPr>
          <a:ln/>
        </p:spPr>
      </p:sp>
      <p:sp>
        <p:nvSpPr>
          <p:cNvPr id="18329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Slide Image Placeholder 1"/>
          <p:cNvSpPr>
            <a:spLocks noGrp="1" noRot="1" noChangeAspect="1" noTextEdit="1"/>
          </p:cNvSpPr>
          <p:nvPr>
            <p:ph type="sldImg"/>
          </p:nvPr>
        </p:nvSpPr>
        <p:spPr>
          <a:ln/>
        </p:spPr>
      </p:sp>
      <p:sp>
        <p:nvSpPr>
          <p:cNvPr id="18432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p:cNvSpPr>
            <a:spLocks noGrp="1" noRot="1" noChangeAspect="1" noChangeArrowheads="1" noTextEdit="1"/>
          </p:cNvSpPr>
          <p:nvPr>
            <p:ph type="sldImg"/>
          </p:nvPr>
        </p:nvSpPr>
        <p:spPr>
          <a:ln/>
        </p:spPr>
      </p:sp>
      <p:sp>
        <p:nvSpPr>
          <p:cNvPr id="18534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Rot="1" noChangeAspect="1" noChangeArrowheads="1" noTextEdit="1"/>
          </p:cNvSpPr>
          <p:nvPr>
            <p:ph type="sldImg"/>
          </p:nvPr>
        </p:nvSpPr>
        <p:spPr>
          <a:ln/>
        </p:spPr>
      </p:sp>
      <p:sp>
        <p:nvSpPr>
          <p:cNvPr id="18637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a:ln/>
        </p:spPr>
      </p:sp>
      <p:sp>
        <p:nvSpPr>
          <p:cNvPr id="13517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Rot="1" noChangeAspect="1" noChangeArrowheads="1" noTextEdit="1"/>
          </p:cNvSpPr>
          <p:nvPr>
            <p:ph type="sldImg"/>
          </p:nvPr>
        </p:nvSpPr>
        <p:spPr>
          <a:ln/>
        </p:spPr>
      </p:sp>
      <p:sp>
        <p:nvSpPr>
          <p:cNvPr id="18739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Rot="1" noChangeAspect="1" noChangeArrowheads="1" noTextEdit="1"/>
          </p:cNvSpPr>
          <p:nvPr>
            <p:ph type="sldImg"/>
          </p:nvPr>
        </p:nvSpPr>
        <p:spPr>
          <a:ln/>
        </p:spPr>
      </p:sp>
      <p:sp>
        <p:nvSpPr>
          <p:cNvPr id="18841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Rot="1" noChangeAspect="1" noChangeArrowheads="1" noTextEdit="1"/>
          </p:cNvSpPr>
          <p:nvPr>
            <p:ph type="sldImg"/>
          </p:nvPr>
        </p:nvSpPr>
        <p:spPr>
          <a:ln/>
        </p:spPr>
      </p:sp>
      <p:sp>
        <p:nvSpPr>
          <p:cNvPr id="18944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2"/>
          <p:cNvSpPr>
            <a:spLocks noGrp="1" noRot="1" noChangeAspect="1" noChangeArrowheads="1" noTextEdit="1"/>
          </p:cNvSpPr>
          <p:nvPr>
            <p:ph type="sldImg"/>
          </p:nvPr>
        </p:nvSpPr>
        <p:spPr>
          <a:ln/>
        </p:spPr>
      </p:sp>
      <p:sp>
        <p:nvSpPr>
          <p:cNvPr id="19046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2"/>
          <p:cNvSpPr>
            <a:spLocks noGrp="1" noRot="1" noChangeAspect="1" noChangeArrowheads="1" noTextEdit="1"/>
          </p:cNvSpPr>
          <p:nvPr>
            <p:ph type="sldImg"/>
          </p:nvPr>
        </p:nvSpPr>
        <p:spPr>
          <a:ln/>
        </p:spPr>
      </p:sp>
      <p:sp>
        <p:nvSpPr>
          <p:cNvPr id="19149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Slide Image Placeholder 1"/>
          <p:cNvSpPr>
            <a:spLocks noGrp="1" noRot="1" noChangeAspect="1" noTextEdit="1"/>
          </p:cNvSpPr>
          <p:nvPr>
            <p:ph type="sldImg"/>
          </p:nvPr>
        </p:nvSpPr>
        <p:spPr>
          <a:ln/>
        </p:spPr>
      </p:sp>
      <p:sp>
        <p:nvSpPr>
          <p:cNvPr id="19251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2"/>
          <p:cNvSpPr>
            <a:spLocks noGrp="1" noRot="1" noChangeAspect="1" noChangeArrowheads="1" noTextEdit="1"/>
          </p:cNvSpPr>
          <p:nvPr>
            <p:ph type="sldImg"/>
          </p:nvPr>
        </p:nvSpPr>
        <p:spPr>
          <a:ln/>
        </p:spPr>
      </p:sp>
      <p:sp>
        <p:nvSpPr>
          <p:cNvPr id="19353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Slide Image Placeholder 1"/>
          <p:cNvSpPr>
            <a:spLocks noGrp="1" noRot="1" noChangeAspect="1" noTextEdit="1"/>
          </p:cNvSpPr>
          <p:nvPr>
            <p:ph type="sldImg"/>
          </p:nvPr>
        </p:nvSpPr>
        <p:spPr>
          <a:ln/>
        </p:spPr>
      </p:sp>
      <p:sp>
        <p:nvSpPr>
          <p:cNvPr id="19456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Slide Image Placeholder 1"/>
          <p:cNvSpPr>
            <a:spLocks noGrp="1" noRot="1" noChangeAspect="1" noTextEdit="1"/>
          </p:cNvSpPr>
          <p:nvPr>
            <p:ph type="sldImg"/>
          </p:nvPr>
        </p:nvSpPr>
        <p:spPr>
          <a:ln/>
        </p:spPr>
      </p:sp>
      <p:sp>
        <p:nvSpPr>
          <p:cNvPr id="195587"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p:cNvSpPr>
            <a:spLocks noGrp="1" noRot="1" noChangeAspect="1" noChangeArrowheads="1" noTextEdit="1"/>
          </p:cNvSpPr>
          <p:nvPr>
            <p:ph type="sldImg"/>
          </p:nvPr>
        </p:nvSpPr>
        <p:spPr>
          <a:xfrm>
            <a:off x="1025525" y="485775"/>
            <a:ext cx="5265738" cy="4068763"/>
          </a:xfrm>
          <a:ln/>
        </p:spPr>
      </p:sp>
      <p:sp>
        <p:nvSpPr>
          <p:cNvPr id="19661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a:ln/>
        </p:spPr>
      </p:sp>
      <p:sp>
        <p:nvSpPr>
          <p:cNvPr id="13619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2"/>
          <p:cNvSpPr>
            <a:spLocks noGrp="1" noRot="1" noChangeAspect="1" noChangeArrowheads="1" noTextEdit="1"/>
          </p:cNvSpPr>
          <p:nvPr>
            <p:ph type="sldImg"/>
          </p:nvPr>
        </p:nvSpPr>
        <p:spPr>
          <a:xfrm>
            <a:off x="1025525" y="485775"/>
            <a:ext cx="5265738" cy="4068763"/>
          </a:xfrm>
          <a:ln/>
        </p:spPr>
      </p:sp>
      <p:sp>
        <p:nvSpPr>
          <p:cNvPr id="19763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Slide Image Placeholder 1"/>
          <p:cNvSpPr>
            <a:spLocks noGrp="1" noRot="1" noChangeAspect="1" noTextEdit="1"/>
          </p:cNvSpPr>
          <p:nvPr>
            <p:ph type="sldImg"/>
          </p:nvPr>
        </p:nvSpPr>
        <p:spPr>
          <a:ln/>
        </p:spPr>
      </p:sp>
      <p:sp>
        <p:nvSpPr>
          <p:cNvPr id="198659"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2"/>
          <p:cNvSpPr>
            <a:spLocks noGrp="1" noRot="1" noChangeAspect="1" noChangeArrowheads="1" noTextEdit="1"/>
          </p:cNvSpPr>
          <p:nvPr>
            <p:ph type="sldImg"/>
          </p:nvPr>
        </p:nvSpPr>
        <p:spPr>
          <a:xfrm>
            <a:off x="1025525" y="485775"/>
            <a:ext cx="5265738" cy="4068763"/>
          </a:xfrm>
          <a:ln/>
        </p:spPr>
      </p:sp>
      <p:sp>
        <p:nvSpPr>
          <p:cNvPr id="19968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Rot="1" noChangeAspect="1" noChangeArrowheads="1" noTextEdit="1"/>
          </p:cNvSpPr>
          <p:nvPr>
            <p:ph type="sldImg"/>
          </p:nvPr>
        </p:nvSpPr>
        <p:spPr>
          <a:xfrm>
            <a:off x="1025525" y="485775"/>
            <a:ext cx="5265738" cy="4068763"/>
          </a:xfrm>
          <a:ln/>
        </p:spPr>
      </p:sp>
      <p:sp>
        <p:nvSpPr>
          <p:cNvPr id="20070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Slide Image Placeholder 1"/>
          <p:cNvSpPr>
            <a:spLocks noGrp="1" noRot="1" noChangeAspect="1" noTextEdit="1"/>
          </p:cNvSpPr>
          <p:nvPr>
            <p:ph type="sldImg"/>
          </p:nvPr>
        </p:nvSpPr>
        <p:spPr>
          <a:ln/>
        </p:spPr>
      </p:sp>
      <p:sp>
        <p:nvSpPr>
          <p:cNvPr id="201731"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2"/>
          <p:cNvSpPr>
            <a:spLocks noGrp="1" noRot="1" noChangeAspect="1" noChangeArrowheads="1" noTextEdit="1"/>
          </p:cNvSpPr>
          <p:nvPr>
            <p:ph type="sldImg"/>
          </p:nvPr>
        </p:nvSpPr>
        <p:spPr>
          <a:xfrm>
            <a:off x="1025525" y="485775"/>
            <a:ext cx="5265738" cy="4068763"/>
          </a:xfrm>
          <a:ln/>
        </p:spPr>
      </p:sp>
      <p:sp>
        <p:nvSpPr>
          <p:cNvPr id="20275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2"/>
          <p:cNvSpPr>
            <a:spLocks noGrp="1" noRot="1" noChangeAspect="1" noChangeArrowheads="1" noTextEdit="1"/>
          </p:cNvSpPr>
          <p:nvPr>
            <p:ph type="sldImg"/>
          </p:nvPr>
        </p:nvSpPr>
        <p:spPr>
          <a:xfrm>
            <a:off x="1025525" y="485775"/>
            <a:ext cx="5265738" cy="4068763"/>
          </a:xfrm>
          <a:ln/>
        </p:spPr>
      </p:sp>
      <p:sp>
        <p:nvSpPr>
          <p:cNvPr id="20377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Slide Image Placeholder 1"/>
          <p:cNvSpPr>
            <a:spLocks noGrp="1" noRot="1" noChangeAspect="1" noTextEdit="1"/>
          </p:cNvSpPr>
          <p:nvPr>
            <p:ph type="sldImg"/>
          </p:nvPr>
        </p:nvSpPr>
        <p:spPr>
          <a:ln/>
        </p:spPr>
      </p:sp>
      <p:sp>
        <p:nvSpPr>
          <p:cNvPr id="20480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Rot="1" noChangeAspect="1" noChangeArrowheads="1" noTextEdit="1"/>
          </p:cNvSpPr>
          <p:nvPr>
            <p:ph type="sldImg"/>
          </p:nvPr>
        </p:nvSpPr>
        <p:spPr>
          <a:xfrm>
            <a:off x="1025525" y="485775"/>
            <a:ext cx="5265738" cy="4068763"/>
          </a:xfrm>
          <a:ln/>
        </p:spPr>
      </p:sp>
      <p:sp>
        <p:nvSpPr>
          <p:cNvPr id="20582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2"/>
          <p:cNvSpPr>
            <a:spLocks noGrp="1" noRot="1" noChangeAspect="1" noChangeArrowheads="1" noTextEdit="1"/>
          </p:cNvSpPr>
          <p:nvPr>
            <p:ph type="sldImg"/>
          </p:nvPr>
        </p:nvSpPr>
        <p:spPr>
          <a:xfrm>
            <a:off x="1025525" y="485775"/>
            <a:ext cx="5265738" cy="4068763"/>
          </a:xfrm>
          <a:ln/>
        </p:spPr>
      </p:sp>
      <p:sp>
        <p:nvSpPr>
          <p:cNvPr id="20685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Rot="1" noChangeAspect="1" noChangeArrowheads="1" noTextEdit="1"/>
          </p:cNvSpPr>
          <p:nvPr>
            <p:ph type="sldImg"/>
          </p:nvPr>
        </p:nvSpPr>
        <p:spPr>
          <a:ln/>
        </p:spPr>
      </p:sp>
      <p:sp>
        <p:nvSpPr>
          <p:cNvPr id="13721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Rot="1" noChangeAspect="1" noChangeArrowheads="1" noTextEdit="1"/>
          </p:cNvSpPr>
          <p:nvPr>
            <p:ph type="sldImg"/>
          </p:nvPr>
        </p:nvSpPr>
        <p:spPr>
          <a:xfrm>
            <a:off x="1025525" y="485775"/>
            <a:ext cx="5265738" cy="4068763"/>
          </a:xfrm>
          <a:ln/>
        </p:spPr>
      </p:sp>
      <p:sp>
        <p:nvSpPr>
          <p:cNvPr id="20787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Rot="1" noChangeAspect="1" noChangeArrowheads="1" noTextEdit="1"/>
          </p:cNvSpPr>
          <p:nvPr>
            <p:ph type="sldImg"/>
          </p:nvPr>
        </p:nvSpPr>
        <p:spPr>
          <a:xfrm>
            <a:off x="1025525" y="485775"/>
            <a:ext cx="5265738" cy="4068763"/>
          </a:xfrm>
          <a:ln/>
        </p:spPr>
      </p:sp>
      <p:sp>
        <p:nvSpPr>
          <p:cNvPr id="20889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Slide Image Placeholder 1"/>
          <p:cNvSpPr>
            <a:spLocks noGrp="1" noRot="1" noChangeAspect="1" noTextEdit="1"/>
          </p:cNvSpPr>
          <p:nvPr>
            <p:ph type="sldImg"/>
          </p:nvPr>
        </p:nvSpPr>
        <p:spPr>
          <a:ln/>
        </p:spPr>
      </p:sp>
      <p:sp>
        <p:nvSpPr>
          <p:cNvPr id="20992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p:cNvSpPr>
            <a:spLocks noGrp="1" noRot="1" noChangeAspect="1" noChangeArrowheads="1" noTextEdit="1"/>
          </p:cNvSpPr>
          <p:nvPr>
            <p:ph type="sldImg"/>
          </p:nvPr>
        </p:nvSpPr>
        <p:spPr>
          <a:xfrm>
            <a:off x="1025525" y="485775"/>
            <a:ext cx="5265738" cy="4068763"/>
          </a:xfrm>
          <a:ln/>
        </p:spPr>
      </p:sp>
      <p:sp>
        <p:nvSpPr>
          <p:cNvPr id="21094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2"/>
          <p:cNvSpPr>
            <a:spLocks noGrp="1" noRot="1" noChangeAspect="1" noChangeArrowheads="1" noTextEdit="1"/>
          </p:cNvSpPr>
          <p:nvPr>
            <p:ph type="sldImg"/>
          </p:nvPr>
        </p:nvSpPr>
        <p:spPr>
          <a:xfrm>
            <a:off x="1025525" y="485775"/>
            <a:ext cx="5265738" cy="4068763"/>
          </a:xfrm>
          <a:ln/>
        </p:spPr>
      </p:sp>
      <p:sp>
        <p:nvSpPr>
          <p:cNvPr id="21197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Rot="1" noChangeAspect="1" noChangeArrowheads="1" noTextEdit="1"/>
          </p:cNvSpPr>
          <p:nvPr>
            <p:ph type="sldImg"/>
          </p:nvPr>
        </p:nvSpPr>
        <p:spPr>
          <a:xfrm>
            <a:off x="1025525" y="485775"/>
            <a:ext cx="5265738" cy="4068763"/>
          </a:xfrm>
          <a:ln/>
        </p:spPr>
      </p:sp>
      <p:sp>
        <p:nvSpPr>
          <p:cNvPr id="21299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Rot="1" noChangeAspect="1" noChangeArrowheads="1" noTextEdit="1"/>
          </p:cNvSpPr>
          <p:nvPr>
            <p:ph type="sldImg"/>
          </p:nvPr>
        </p:nvSpPr>
        <p:spPr>
          <a:xfrm>
            <a:off x="1025525" y="485775"/>
            <a:ext cx="5265738" cy="4068763"/>
          </a:xfrm>
          <a:ln/>
        </p:spPr>
      </p:sp>
      <p:sp>
        <p:nvSpPr>
          <p:cNvPr id="21401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Slide Image Placeholder 1"/>
          <p:cNvSpPr>
            <a:spLocks noGrp="1" noRot="1" noChangeAspect="1" noTextEdit="1"/>
          </p:cNvSpPr>
          <p:nvPr>
            <p:ph type="sldImg"/>
          </p:nvPr>
        </p:nvSpPr>
        <p:spPr>
          <a:ln/>
        </p:spPr>
      </p:sp>
      <p:sp>
        <p:nvSpPr>
          <p:cNvPr id="215043"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Grp="1" noRot="1" noChangeAspect="1" noChangeArrowheads="1" noTextEdit="1"/>
          </p:cNvSpPr>
          <p:nvPr>
            <p:ph type="sldImg"/>
          </p:nvPr>
        </p:nvSpPr>
        <p:spPr>
          <a:xfrm>
            <a:off x="1025525" y="485775"/>
            <a:ext cx="5265738" cy="4068763"/>
          </a:xfrm>
          <a:ln/>
        </p:spPr>
      </p:sp>
      <p:sp>
        <p:nvSpPr>
          <p:cNvPr id="21606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Rot="1" noChangeAspect="1" noChangeArrowheads="1" noTextEdit="1"/>
          </p:cNvSpPr>
          <p:nvPr>
            <p:ph type="sldImg"/>
          </p:nvPr>
        </p:nvSpPr>
        <p:spPr>
          <a:xfrm>
            <a:off x="1025525" y="485775"/>
            <a:ext cx="5265738" cy="4068763"/>
          </a:xfrm>
          <a:ln/>
        </p:spPr>
      </p:sp>
      <p:sp>
        <p:nvSpPr>
          <p:cNvPr id="21709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Rot="1" noChangeAspect="1" noChangeArrowheads="1" noTextEdit="1"/>
          </p:cNvSpPr>
          <p:nvPr>
            <p:ph type="sldImg"/>
          </p:nvPr>
        </p:nvSpPr>
        <p:spPr>
          <a:ln/>
        </p:spPr>
      </p:sp>
      <p:sp>
        <p:nvSpPr>
          <p:cNvPr id="13824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Slide Image Placeholder 1"/>
          <p:cNvSpPr>
            <a:spLocks noGrp="1" noRot="1" noChangeAspect="1" noTextEdit="1"/>
          </p:cNvSpPr>
          <p:nvPr>
            <p:ph type="sldImg"/>
          </p:nvPr>
        </p:nvSpPr>
        <p:spPr>
          <a:ln/>
        </p:spPr>
      </p:sp>
      <p:sp>
        <p:nvSpPr>
          <p:cNvPr id="218115" name="Notes Placeholder 2"/>
          <p:cNvSpPr>
            <a:spLocks noGrp="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Rot="1" noChangeAspect="1" noChangeArrowheads="1" noTextEdit="1"/>
          </p:cNvSpPr>
          <p:nvPr>
            <p:ph type="sldImg"/>
          </p:nvPr>
        </p:nvSpPr>
        <p:spPr>
          <a:xfrm>
            <a:off x="1025525" y="485775"/>
            <a:ext cx="5265738" cy="4068763"/>
          </a:xfrm>
          <a:ln/>
        </p:spPr>
      </p:sp>
      <p:sp>
        <p:nvSpPr>
          <p:cNvPr id="21913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p:cNvSpPr>
            <a:spLocks noGrp="1" noRot="1" noChangeAspect="1" noChangeArrowheads="1" noTextEdit="1"/>
          </p:cNvSpPr>
          <p:nvPr>
            <p:ph type="sldImg"/>
          </p:nvPr>
        </p:nvSpPr>
        <p:spPr>
          <a:xfrm>
            <a:off x="1025525" y="485775"/>
            <a:ext cx="5265738" cy="4068763"/>
          </a:xfrm>
          <a:ln/>
        </p:spPr>
      </p:sp>
      <p:sp>
        <p:nvSpPr>
          <p:cNvPr id="22016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Rot="1" noChangeAspect="1" noChangeArrowheads="1" noTextEdit="1"/>
          </p:cNvSpPr>
          <p:nvPr>
            <p:ph type="sldImg"/>
          </p:nvPr>
        </p:nvSpPr>
        <p:spPr>
          <a:xfrm>
            <a:off x="1025525" y="485775"/>
            <a:ext cx="5265738" cy="4068763"/>
          </a:xfrm>
          <a:ln/>
        </p:spPr>
      </p:sp>
      <p:sp>
        <p:nvSpPr>
          <p:cNvPr id="22118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Rectangle 2"/>
          <p:cNvSpPr>
            <a:spLocks noGrp="1" noRot="1" noChangeAspect="1" noChangeArrowheads="1" noTextEdit="1"/>
          </p:cNvSpPr>
          <p:nvPr>
            <p:ph type="sldImg"/>
          </p:nvPr>
        </p:nvSpPr>
        <p:spPr>
          <a:xfrm>
            <a:off x="1025525" y="485775"/>
            <a:ext cx="5265738" cy="4068763"/>
          </a:xfrm>
          <a:ln/>
        </p:spPr>
      </p:sp>
      <p:sp>
        <p:nvSpPr>
          <p:cNvPr id="22221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Rot="1" noChangeAspect="1" noChangeArrowheads="1" noTextEdit="1"/>
          </p:cNvSpPr>
          <p:nvPr>
            <p:ph type="sldImg"/>
          </p:nvPr>
        </p:nvSpPr>
        <p:spPr>
          <a:xfrm>
            <a:off x="1025525" y="485775"/>
            <a:ext cx="5265738" cy="4068763"/>
          </a:xfrm>
          <a:ln/>
        </p:spPr>
      </p:sp>
      <p:sp>
        <p:nvSpPr>
          <p:cNvPr id="223235"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Rot="1" noChangeAspect="1" noChangeArrowheads="1" noTextEdit="1"/>
          </p:cNvSpPr>
          <p:nvPr>
            <p:ph type="sldImg"/>
          </p:nvPr>
        </p:nvSpPr>
        <p:spPr>
          <a:xfrm>
            <a:off x="1025525" y="485775"/>
            <a:ext cx="5265738" cy="4068763"/>
          </a:xfrm>
          <a:ln/>
        </p:spPr>
      </p:sp>
      <p:sp>
        <p:nvSpPr>
          <p:cNvPr id="224259"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Rot="1" noChangeAspect="1" noChangeArrowheads="1" noTextEdit="1"/>
          </p:cNvSpPr>
          <p:nvPr>
            <p:ph type="sldImg"/>
          </p:nvPr>
        </p:nvSpPr>
        <p:spPr>
          <a:xfrm>
            <a:off x="1025525" y="485775"/>
            <a:ext cx="5265738" cy="4068763"/>
          </a:xfrm>
          <a:ln/>
        </p:spPr>
      </p:sp>
      <p:sp>
        <p:nvSpPr>
          <p:cNvPr id="225283"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2"/>
          <p:cNvSpPr>
            <a:spLocks noGrp="1" noRot="1" noChangeAspect="1" noChangeArrowheads="1" noTextEdit="1"/>
          </p:cNvSpPr>
          <p:nvPr>
            <p:ph type="sldImg"/>
          </p:nvPr>
        </p:nvSpPr>
        <p:spPr>
          <a:xfrm>
            <a:off x="1025525" y="485775"/>
            <a:ext cx="5265738" cy="4068763"/>
          </a:xfrm>
          <a:ln/>
        </p:spPr>
      </p:sp>
      <p:sp>
        <p:nvSpPr>
          <p:cNvPr id="226307"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Rot="1" noChangeAspect="1" noChangeArrowheads="1" noTextEdit="1"/>
          </p:cNvSpPr>
          <p:nvPr>
            <p:ph type="sldImg"/>
          </p:nvPr>
        </p:nvSpPr>
        <p:spPr>
          <a:xfrm>
            <a:off x="1025525" y="485775"/>
            <a:ext cx="5265738" cy="4068763"/>
          </a:xfrm>
          <a:ln/>
        </p:spPr>
      </p:sp>
      <p:sp>
        <p:nvSpPr>
          <p:cNvPr id="227331" name="Rectangle 3"/>
          <p:cNvSpPr>
            <a:spLocks noGrp="1" noChangeArrowheads="1"/>
          </p:cNvSpPr>
          <p:nvPr>
            <p:ph type="body" idx="1"/>
          </p:nvPr>
        </p:nvSpPr>
        <p:spPr>
          <a:noFill/>
          <a:ln w="9525"/>
        </p:spPr>
        <p:txBody>
          <a:bodyPr/>
          <a:lstStyle/>
          <a:p>
            <a:endParaRPr lang="en-US" dirty="0" smtClean="0">
              <a:latin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063" y="2414588"/>
            <a:ext cx="8550275" cy="166528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08125" y="4403725"/>
            <a:ext cx="7042150" cy="19875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6600" y="228600"/>
            <a:ext cx="2133600" cy="7086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228600"/>
            <a:ext cx="6248400" cy="7086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228600"/>
            <a:ext cx="8458200" cy="8382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219200"/>
            <a:ext cx="4191000" cy="6096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029200" y="1219200"/>
            <a:ext cx="4191000" cy="6096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228600"/>
            <a:ext cx="8458200" cy="8382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85800" y="1219200"/>
            <a:ext cx="8534400" cy="6096000"/>
          </a:xfrm>
        </p:spPr>
        <p:txBody>
          <a:bodyPr/>
          <a:lstStyle/>
          <a:p>
            <a:pPr lvl="0"/>
            <a:endParaRPr lang="en-US" noProof="0" dirty="0" smtClean="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228600"/>
            <a:ext cx="8458200" cy="8382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219200"/>
            <a:ext cx="8534400" cy="2971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85800" y="4343400"/>
            <a:ext cx="8534400" cy="2971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5338" y="4994275"/>
            <a:ext cx="8548687" cy="1544638"/>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95338" y="3294063"/>
            <a:ext cx="8548687" cy="170021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219200"/>
            <a:ext cx="4191000" cy="6096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029200" y="1219200"/>
            <a:ext cx="4191000" cy="6096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3238" y="311150"/>
            <a:ext cx="9051925" cy="1295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3238" y="1739900"/>
            <a:ext cx="4443412" cy="7254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3238" y="2465388"/>
            <a:ext cx="4443412" cy="447833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10163" y="1739900"/>
            <a:ext cx="4445000" cy="7254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10163" y="2465388"/>
            <a:ext cx="4445000" cy="447833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238" y="309563"/>
            <a:ext cx="3308350" cy="1317625"/>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32238" y="309563"/>
            <a:ext cx="5622925" cy="66341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3238" y="1627188"/>
            <a:ext cx="3308350" cy="531653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675" y="5440363"/>
            <a:ext cx="6035675" cy="642937"/>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71675" y="693738"/>
            <a:ext cx="6035675" cy="4664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971675" y="6083300"/>
            <a:ext cx="6035675" cy="9112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p:cNvSpPr>
            <a:spLocks noGrp="1" noChangeArrowheads="1"/>
          </p:cNvSpPr>
          <p:nvPr>
            <p:ph type="body" idx="1"/>
          </p:nvPr>
        </p:nvSpPr>
        <p:spPr bwMode="auto">
          <a:xfrm>
            <a:off x="685800" y="1219200"/>
            <a:ext cx="8534400" cy="6096000"/>
          </a:xfrm>
          <a:prstGeom prst="rect">
            <a:avLst/>
          </a:prstGeom>
          <a:noFill/>
          <a:ln w="12700">
            <a:noFill/>
            <a:miter lim="800000"/>
            <a:headEnd/>
            <a:tailEnd/>
          </a:ln>
        </p:spPr>
        <p:txBody>
          <a:bodyPr vert="horz" wrap="square" lIns="101600" tIns="50800" rIns="101600" bIns="50800" numCol="1" anchor="t" anchorCtr="0" compatLnSpc="1">
            <a:prstTxWarp prst="textNoShape">
              <a:avLst/>
            </a:prstTxWarp>
          </a:bodyPr>
          <a:lstStyle/>
          <a:p>
            <a:pPr lvl="0"/>
            <a:r>
              <a:rPr lang="en-US" smtClean="0"/>
              <a:t>Body Text</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4515" name="Rectangle 3"/>
          <p:cNvSpPr>
            <a:spLocks noGrp="1" noChangeArrowheads="1"/>
          </p:cNvSpPr>
          <p:nvPr>
            <p:ph type="title"/>
          </p:nvPr>
        </p:nvSpPr>
        <p:spPr bwMode="auto">
          <a:xfrm>
            <a:off x="685800" y="228600"/>
            <a:ext cx="8458200" cy="838200"/>
          </a:xfrm>
          <a:prstGeom prst="rect">
            <a:avLst/>
          </a:prstGeom>
          <a:noFill/>
          <a:ln w="12700">
            <a:noFill/>
            <a:miter lim="800000"/>
            <a:headEnd/>
            <a:tailEnd/>
          </a:ln>
        </p:spPr>
        <p:txBody>
          <a:bodyPr vert="horz" wrap="square" lIns="101600" tIns="50800" rIns="101600" bIns="50800" numCol="1" anchor="ctr" anchorCtr="0" compatLnSpc="1">
            <a:prstTxWarp prst="textNoShape">
              <a:avLst/>
            </a:prstTxWarp>
          </a:bodyPr>
          <a:lstStyle/>
          <a:p>
            <a:pPr lvl="0"/>
            <a:r>
              <a:rPr lang="en-US" smtClean="0"/>
              <a:t>Slide Title</a:t>
            </a:r>
          </a:p>
        </p:txBody>
      </p:sp>
      <p:sp>
        <p:nvSpPr>
          <p:cNvPr id="1036" name="Rectangle 12"/>
          <p:cNvSpPr>
            <a:spLocks noChangeArrowheads="1"/>
          </p:cNvSpPr>
          <p:nvPr userDrawn="1"/>
        </p:nvSpPr>
        <p:spPr bwMode="auto">
          <a:xfrm>
            <a:off x="152400" y="7405688"/>
            <a:ext cx="9455150" cy="244475"/>
          </a:xfrm>
          <a:prstGeom prst="rect">
            <a:avLst/>
          </a:prstGeom>
          <a:noFill/>
          <a:ln w="12700">
            <a:noFill/>
            <a:miter lim="800000"/>
            <a:headEnd/>
            <a:tailEnd/>
          </a:ln>
          <a:effectLst/>
        </p:spPr>
        <p:txBody>
          <a:bodyPr>
            <a:spAutoFit/>
          </a:bodyPr>
          <a:lstStyle/>
          <a:p>
            <a:pPr>
              <a:defRPr/>
            </a:pPr>
            <a:r>
              <a:rPr lang="en-US" sz="1000" dirty="0">
                <a:solidFill>
                  <a:schemeClr val="tx2"/>
                </a:solidFill>
                <a:latin typeface="Arial" pitchFamily="34" charset="0"/>
                <a:cs typeface="Arial" pitchFamily="34" charset="0"/>
              </a:rPr>
              <a:t>©</a:t>
            </a:r>
            <a:r>
              <a:rPr lang="en-US" sz="1000" dirty="0">
                <a:solidFill>
                  <a:schemeClr val="tx2"/>
                </a:solidFill>
                <a:latin typeface="Arial" pitchFamily="34" charset="0"/>
              </a:rPr>
              <a:t>  </a:t>
            </a:r>
            <a:r>
              <a:rPr lang="en-US" sz="1000" dirty="0" smtClean="0">
                <a:solidFill>
                  <a:schemeClr val="tx2"/>
                </a:solidFill>
                <a:latin typeface="Arial" pitchFamily="34" charset="0"/>
              </a:rPr>
              <a:t>2013 </a:t>
            </a:r>
            <a:r>
              <a:rPr lang="en-US" sz="1000" dirty="0">
                <a:solidFill>
                  <a:schemeClr val="tx2"/>
                </a:solidFill>
                <a:latin typeface="Arial" pitchFamily="34" charset="0"/>
              </a:rPr>
              <a:t>Zvi M. Kedem                                                                                                                                                                                                                     </a:t>
            </a:r>
            <a:fld id="{06D098CE-61F2-49D8-9C95-8512047855D9}" type="slidenum">
              <a:rPr lang="en-US" sz="1000">
                <a:solidFill>
                  <a:schemeClr val="tx2"/>
                </a:solidFill>
                <a:latin typeface="Arial" pitchFamily="34" charset="0"/>
              </a:rPr>
              <a:pPr>
                <a:defRPr/>
              </a:pPr>
              <a:t>‹#›</a:t>
            </a:fld>
            <a:endParaRPr lang="en-US" sz="1000" dirty="0">
              <a:solidFill>
                <a:schemeClr val="tx2"/>
              </a:solidFill>
              <a:latin typeface="Arial" pitchFamily="34" charset="0"/>
            </a:endParaRPr>
          </a:p>
        </p:txBody>
      </p:sp>
      <p:sp>
        <p:nvSpPr>
          <p:cNvPr id="1038" name="Text Box 14"/>
          <p:cNvSpPr txBox="1">
            <a:spLocks noChangeArrowheads="1"/>
          </p:cNvSpPr>
          <p:nvPr userDrawn="1"/>
        </p:nvSpPr>
        <p:spPr bwMode="auto">
          <a:xfrm>
            <a:off x="685800" y="5486400"/>
            <a:ext cx="9067800" cy="457200"/>
          </a:xfrm>
          <a:prstGeom prst="rect">
            <a:avLst/>
          </a:prstGeom>
          <a:noFill/>
          <a:ln w="12700">
            <a:noFill/>
            <a:miter lim="800000"/>
            <a:headEnd/>
            <a:tailEnd/>
          </a:ln>
          <a:effectLst/>
        </p:spPr>
        <p:txBody>
          <a:bodyPr>
            <a:spAutoFit/>
          </a:bodyPr>
          <a:lstStyle/>
          <a:p>
            <a:pPr>
              <a:spcBef>
                <a:spcPct val="50000"/>
              </a:spcBef>
              <a:defRPr/>
            </a:pPr>
            <a:r>
              <a:rPr lang="en-US" dirty="0">
                <a:latin typeface="Arial" pitchFamily="34" charset="0"/>
              </a:rPr>
              <a:t>                     </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iming>
    <p:tnLst>
      <p:par>
        <p:cTn id="1" dur="indefinite" restart="never" nodeType="tmRoot"/>
      </p:par>
    </p:tnLst>
  </p:timing>
  <p:txStyles>
    <p:titleStyle>
      <a:lvl1pPr algn="ctr" defTabSz="1228725" rtl="0" eaLnBrk="0" fontAlgn="base" hangingPunct="0">
        <a:lnSpc>
          <a:spcPct val="90000"/>
        </a:lnSpc>
        <a:spcBef>
          <a:spcPct val="0"/>
        </a:spcBef>
        <a:spcAft>
          <a:spcPct val="0"/>
        </a:spcAft>
        <a:defRPr sz="2800" b="1" i="1">
          <a:solidFill>
            <a:schemeClr val="tx2"/>
          </a:solidFill>
          <a:latin typeface="+mj-lt"/>
          <a:ea typeface="+mj-ea"/>
          <a:cs typeface="+mj-cs"/>
        </a:defRPr>
      </a:lvl1pPr>
      <a:lvl2pPr algn="ctr" defTabSz="1228725" rtl="0" eaLnBrk="0" fontAlgn="base" hangingPunct="0">
        <a:lnSpc>
          <a:spcPct val="90000"/>
        </a:lnSpc>
        <a:spcBef>
          <a:spcPct val="0"/>
        </a:spcBef>
        <a:spcAft>
          <a:spcPct val="0"/>
        </a:spcAft>
        <a:defRPr sz="2800" b="1" i="1">
          <a:solidFill>
            <a:schemeClr val="tx2"/>
          </a:solidFill>
          <a:latin typeface="Arial" pitchFamily="34" charset="0"/>
        </a:defRPr>
      </a:lvl2pPr>
      <a:lvl3pPr algn="ctr" defTabSz="1228725" rtl="0" eaLnBrk="0" fontAlgn="base" hangingPunct="0">
        <a:lnSpc>
          <a:spcPct val="90000"/>
        </a:lnSpc>
        <a:spcBef>
          <a:spcPct val="0"/>
        </a:spcBef>
        <a:spcAft>
          <a:spcPct val="0"/>
        </a:spcAft>
        <a:defRPr sz="2800" b="1" i="1">
          <a:solidFill>
            <a:schemeClr val="tx2"/>
          </a:solidFill>
          <a:latin typeface="Arial" pitchFamily="34" charset="0"/>
        </a:defRPr>
      </a:lvl3pPr>
      <a:lvl4pPr algn="ctr" defTabSz="1228725" rtl="0" eaLnBrk="0" fontAlgn="base" hangingPunct="0">
        <a:lnSpc>
          <a:spcPct val="90000"/>
        </a:lnSpc>
        <a:spcBef>
          <a:spcPct val="0"/>
        </a:spcBef>
        <a:spcAft>
          <a:spcPct val="0"/>
        </a:spcAft>
        <a:defRPr sz="2800" b="1" i="1">
          <a:solidFill>
            <a:schemeClr val="tx2"/>
          </a:solidFill>
          <a:latin typeface="Arial" pitchFamily="34" charset="0"/>
        </a:defRPr>
      </a:lvl4pPr>
      <a:lvl5pPr algn="ctr" defTabSz="1228725" rtl="0" eaLnBrk="0" fontAlgn="base" hangingPunct="0">
        <a:lnSpc>
          <a:spcPct val="90000"/>
        </a:lnSpc>
        <a:spcBef>
          <a:spcPct val="0"/>
        </a:spcBef>
        <a:spcAft>
          <a:spcPct val="0"/>
        </a:spcAft>
        <a:defRPr sz="2800" b="1" i="1">
          <a:solidFill>
            <a:schemeClr val="tx2"/>
          </a:solidFill>
          <a:latin typeface="Arial" pitchFamily="34" charset="0"/>
        </a:defRPr>
      </a:lvl5pPr>
      <a:lvl6pPr marL="457200" algn="ctr" defTabSz="1228725" rtl="0" eaLnBrk="0" fontAlgn="base" hangingPunct="0">
        <a:lnSpc>
          <a:spcPct val="90000"/>
        </a:lnSpc>
        <a:spcBef>
          <a:spcPct val="0"/>
        </a:spcBef>
        <a:spcAft>
          <a:spcPct val="0"/>
        </a:spcAft>
        <a:defRPr sz="2800" b="1" i="1">
          <a:solidFill>
            <a:schemeClr val="tx2"/>
          </a:solidFill>
          <a:latin typeface="Arial" pitchFamily="34" charset="0"/>
        </a:defRPr>
      </a:lvl6pPr>
      <a:lvl7pPr marL="914400" algn="ctr" defTabSz="1228725" rtl="0" eaLnBrk="0" fontAlgn="base" hangingPunct="0">
        <a:lnSpc>
          <a:spcPct val="90000"/>
        </a:lnSpc>
        <a:spcBef>
          <a:spcPct val="0"/>
        </a:spcBef>
        <a:spcAft>
          <a:spcPct val="0"/>
        </a:spcAft>
        <a:defRPr sz="2800" b="1" i="1">
          <a:solidFill>
            <a:schemeClr val="tx2"/>
          </a:solidFill>
          <a:latin typeface="Arial" pitchFamily="34" charset="0"/>
        </a:defRPr>
      </a:lvl7pPr>
      <a:lvl8pPr marL="1371600" algn="ctr" defTabSz="1228725" rtl="0" eaLnBrk="0" fontAlgn="base" hangingPunct="0">
        <a:lnSpc>
          <a:spcPct val="90000"/>
        </a:lnSpc>
        <a:spcBef>
          <a:spcPct val="0"/>
        </a:spcBef>
        <a:spcAft>
          <a:spcPct val="0"/>
        </a:spcAft>
        <a:defRPr sz="2800" b="1" i="1">
          <a:solidFill>
            <a:schemeClr val="tx2"/>
          </a:solidFill>
          <a:latin typeface="Arial" pitchFamily="34" charset="0"/>
        </a:defRPr>
      </a:lvl8pPr>
      <a:lvl9pPr marL="1828800" algn="ctr" defTabSz="1228725" rtl="0" eaLnBrk="0" fontAlgn="base" hangingPunct="0">
        <a:lnSpc>
          <a:spcPct val="90000"/>
        </a:lnSpc>
        <a:spcBef>
          <a:spcPct val="0"/>
        </a:spcBef>
        <a:spcAft>
          <a:spcPct val="0"/>
        </a:spcAft>
        <a:defRPr sz="2800" b="1" i="1">
          <a:solidFill>
            <a:schemeClr val="tx2"/>
          </a:solidFill>
          <a:latin typeface="Arial" pitchFamily="34" charset="0"/>
        </a:defRPr>
      </a:lvl9pPr>
    </p:titleStyle>
    <p:bodyStyle>
      <a:lvl1pPr marL="438150" indent="-438150" algn="l" defTabSz="1228725" rtl="0" eaLnBrk="0" fontAlgn="base" hangingPunct="0">
        <a:lnSpc>
          <a:spcPct val="90000"/>
        </a:lnSpc>
        <a:spcBef>
          <a:spcPct val="30000"/>
        </a:spcBef>
        <a:spcAft>
          <a:spcPct val="0"/>
        </a:spcAft>
        <a:buClr>
          <a:srgbClr val="00279F"/>
        </a:buClr>
        <a:buSzPct val="100000"/>
        <a:buFont typeface="Monotype Sorts" pitchFamily="2" charset="2"/>
        <a:buChar char="u"/>
        <a:defRPr sz="2400">
          <a:solidFill>
            <a:srgbClr val="00279F"/>
          </a:solidFill>
          <a:latin typeface="+mn-lt"/>
          <a:ea typeface="+mn-ea"/>
          <a:cs typeface="+mn-cs"/>
        </a:defRPr>
      </a:lvl1pPr>
      <a:lvl2pPr marL="850900" indent="-298450" algn="l" defTabSz="1228725" rtl="0" eaLnBrk="0" fontAlgn="base" hangingPunct="0">
        <a:lnSpc>
          <a:spcPct val="90000"/>
        </a:lnSpc>
        <a:spcBef>
          <a:spcPct val="30000"/>
        </a:spcBef>
        <a:spcAft>
          <a:spcPct val="0"/>
        </a:spcAft>
        <a:buClr>
          <a:schemeClr val="folHlink"/>
        </a:buClr>
        <a:buSzPct val="100000"/>
        <a:buFont typeface="Symbol" pitchFamily="18" charset="2"/>
        <a:buChar char="·"/>
        <a:defRPr sz="2000">
          <a:solidFill>
            <a:srgbClr val="00279F"/>
          </a:solidFill>
          <a:latin typeface="+mn-lt"/>
        </a:defRPr>
      </a:lvl2pPr>
      <a:lvl3pPr marL="1155700" indent="-190500"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3pPr>
      <a:lvl4pPr marL="1441450" indent="-171450"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4pPr>
      <a:lvl5pPr marL="1728788" indent="-173038"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5pPr>
      <a:lvl6pPr marL="2185988" indent="-173038"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6pPr>
      <a:lvl7pPr marL="2643188" indent="-173038"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7pPr>
      <a:lvl8pPr marL="3100388" indent="-173038"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8pPr>
      <a:lvl9pPr marL="3557588" indent="-173038" algn="l" defTabSz="1228725" rtl="0" eaLnBrk="0" fontAlgn="base" hangingPunct="0">
        <a:lnSpc>
          <a:spcPct val="90000"/>
        </a:lnSpc>
        <a:spcBef>
          <a:spcPct val="30000"/>
        </a:spcBef>
        <a:spcAft>
          <a:spcPct val="0"/>
        </a:spcAft>
        <a:buClr>
          <a:schemeClr val="folHlink"/>
        </a:buClr>
        <a:buSzPct val="100000"/>
        <a:buChar char="–"/>
        <a:defRPr sz="1600">
          <a:solidFill>
            <a:srgbClr val="00279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vmlDrawing" Target="../drawings/vmlDrawing4.vml"/><Relationship Id="rId5" Type="http://schemas.openxmlformats.org/officeDocument/2006/relationships/image" Target="../media/image3.emf"/><Relationship Id="rId4" Type="http://schemas.openxmlformats.org/officeDocument/2006/relationships/oleObject" Target="../embeddings/oleObject4.bin"/></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2.xml"/><Relationship Id="rId1" Type="http://schemas.openxmlformats.org/officeDocument/2006/relationships/vmlDrawing" Target="../drawings/vmlDrawing53.vml"/><Relationship Id="rId5" Type="http://schemas.openxmlformats.org/officeDocument/2006/relationships/image" Target="../media/image59.emf"/><Relationship Id="rId4" Type="http://schemas.openxmlformats.org/officeDocument/2006/relationships/oleObject" Target="../embeddings/oleObject62.bin"/></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2.xml"/><Relationship Id="rId1" Type="http://schemas.openxmlformats.org/officeDocument/2006/relationships/vmlDrawing" Target="../drawings/vmlDrawing54.vml"/><Relationship Id="rId5" Type="http://schemas.openxmlformats.org/officeDocument/2006/relationships/image" Target="../media/image60.emf"/><Relationship Id="rId4" Type="http://schemas.openxmlformats.org/officeDocument/2006/relationships/oleObject" Target="../embeddings/oleObject63.bin"/></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2.xml"/><Relationship Id="rId1" Type="http://schemas.openxmlformats.org/officeDocument/2006/relationships/vmlDrawing" Target="../drawings/vmlDrawing55.vml"/><Relationship Id="rId5" Type="http://schemas.openxmlformats.org/officeDocument/2006/relationships/image" Target="../media/image61.emf"/><Relationship Id="rId4" Type="http://schemas.openxmlformats.org/officeDocument/2006/relationships/oleObject" Target="../embeddings/oleObject64.bin"/></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2.xml"/><Relationship Id="rId1" Type="http://schemas.openxmlformats.org/officeDocument/2006/relationships/vmlDrawing" Target="../drawings/vmlDrawing56.vml"/><Relationship Id="rId5" Type="http://schemas.openxmlformats.org/officeDocument/2006/relationships/image" Target="../media/image62.emf"/><Relationship Id="rId4" Type="http://schemas.openxmlformats.org/officeDocument/2006/relationships/oleObject" Target="../embeddings/oleObject65.bin"/></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7.bin"/><Relationship Id="rId13" Type="http://schemas.openxmlformats.org/officeDocument/2006/relationships/oleObject" Target="../embeddings/oleObject11.bin"/><Relationship Id="rId3" Type="http://schemas.openxmlformats.org/officeDocument/2006/relationships/notesSlide" Target="../notesSlides/notesSlide11.xml"/><Relationship Id="rId7" Type="http://schemas.openxmlformats.org/officeDocument/2006/relationships/image" Target="../media/image5.wmf"/><Relationship Id="rId12" Type="http://schemas.openxmlformats.org/officeDocument/2006/relationships/oleObject" Target="../embeddings/oleObject10.bin"/><Relationship Id="rId2" Type="http://schemas.openxmlformats.org/officeDocument/2006/relationships/slideLayout" Target="../slideLayouts/slideLayout2.xml"/><Relationship Id="rId16" Type="http://schemas.openxmlformats.org/officeDocument/2006/relationships/image" Target="../media/image8.wmf"/><Relationship Id="rId1" Type="http://schemas.openxmlformats.org/officeDocument/2006/relationships/vmlDrawing" Target="../drawings/vmlDrawing5.vml"/><Relationship Id="rId6" Type="http://schemas.openxmlformats.org/officeDocument/2006/relationships/oleObject" Target="../embeddings/oleObject6.bin"/><Relationship Id="rId11" Type="http://schemas.openxmlformats.org/officeDocument/2006/relationships/oleObject" Target="../embeddings/oleObject9.bin"/><Relationship Id="rId5" Type="http://schemas.openxmlformats.org/officeDocument/2006/relationships/image" Target="../media/image4.wmf"/><Relationship Id="rId15" Type="http://schemas.openxmlformats.org/officeDocument/2006/relationships/oleObject" Target="../embeddings/oleObject12.bin"/><Relationship Id="rId10" Type="http://schemas.openxmlformats.org/officeDocument/2006/relationships/oleObject" Target="../embeddings/oleObject8.bin"/><Relationship Id="rId4" Type="http://schemas.openxmlformats.org/officeDocument/2006/relationships/oleObject" Target="../embeddings/oleObject5.bin"/><Relationship Id="rId9" Type="http://schemas.openxmlformats.org/officeDocument/2006/relationships/image" Target="../media/image6.wmf"/><Relationship Id="rId14" Type="http://schemas.openxmlformats.org/officeDocument/2006/relationships/image" Target="../media/image7.wmf"/></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2.xml"/><Relationship Id="rId1" Type="http://schemas.openxmlformats.org/officeDocument/2006/relationships/vmlDrawing" Target="../drawings/vmlDrawing57.vml"/><Relationship Id="rId5" Type="http://schemas.openxmlformats.org/officeDocument/2006/relationships/image" Target="../media/image63.emf"/><Relationship Id="rId4" Type="http://schemas.openxmlformats.org/officeDocument/2006/relationships/oleObject" Target="../embeddings/oleObject66.bin"/></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2.xml"/><Relationship Id="rId1" Type="http://schemas.openxmlformats.org/officeDocument/2006/relationships/vmlDrawing" Target="../drawings/vmlDrawing58.vml"/><Relationship Id="rId5" Type="http://schemas.openxmlformats.org/officeDocument/2006/relationships/image" Target="../media/image64.emf"/><Relationship Id="rId4" Type="http://schemas.openxmlformats.org/officeDocument/2006/relationships/oleObject" Target="../embeddings/oleObject67.bin"/></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2.xml"/><Relationship Id="rId1" Type="http://schemas.openxmlformats.org/officeDocument/2006/relationships/vmlDrawing" Target="../drawings/vmlDrawing59.vml"/><Relationship Id="rId5" Type="http://schemas.openxmlformats.org/officeDocument/2006/relationships/image" Target="../media/image65.emf"/><Relationship Id="rId4" Type="http://schemas.openxmlformats.org/officeDocument/2006/relationships/oleObject" Target="../embeddings/oleObject68.bin"/></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2.xml"/><Relationship Id="rId1" Type="http://schemas.openxmlformats.org/officeDocument/2006/relationships/vmlDrawing" Target="../drawings/vmlDrawing60.vml"/><Relationship Id="rId5" Type="http://schemas.openxmlformats.org/officeDocument/2006/relationships/image" Target="../media/image66.emf"/><Relationship Id="rId4" Type="http://schemas.openxmlformats.org/officeDocument/2006/relationships/oleObject" Target="../embeddings/oleObject69.bin"/></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2.xml"/><Relationship Id="rId1" Type="http://schemas.openxmlformats.org/officeDocument/2006/relationships/vmlDrawing" Target="../drawings/vmlDrawing61.vml"/><Relationship Id="rId5" Type="http://schemas.openxmlformats.org/officeDocument/2006/relationships/image" Target="../media/image67.emf"/><Relationship Id="rId4" Type="http://schemas.openxmlformats.org/officeDocument/2006/relationships/oleObject" Target="../embeddings/Microsoft_Visio_Drawing1.vsd"/></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4.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13.bin"/></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2.xml"/><Relationship Id="rId1" Type="http://schemas.openxmlformats.org/officeDocument/2006/relationships/vmlDrawing" Target="../drawings/vmlDrawing62.vml"/><Relationship Id="rId5" Type="http://schemas.openxmlformats.org/officeDocument/2006/relationships/image" Target="../media/image68.emf"/><Relationship Id="rId4" Type="http://schemas.openxmlformats.org/officeDocument/2006/relationships/oleObject" Target="../embeddings/oleObject70.bin"/></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2.xml"/><Relationship Id="rId1" Type="http://schemas.openxmlformats.org/officeDocument/2006/relationships/vmlDrawing" Target="../drawings/vmlDrawing63.vml"/><Relationship Id="rId5" Type="http://schemas.openxmlformats.org/officeDocument/2006/relationships/image" Target="../media/image69.emf"/><Relationship Id="rId4" Type="http://schemas.openxmlformats.org/officeDocument/2006/relationships/oleObject" Target="../embeddings/oleObject71.bin"/></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4.xml"/><Relationship Id="rId1" Type="http://schemas.openxmlformats.org/officeDocument/2006/relationships/vmlDrawing" Target="../drawings/vmlDrawing7.vml"/><Relationship Id="rId5" Type="http://schemas.openxmlformats.org/officeDocument/2006/relationships/image" Target="../media/image9.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0.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1.emf"/><Relationship Id="rId4" Type="http://schemas.openxmlformats.org/officeDocument/2006/relationships/oleObject" Target="../embeddings/oleObject16.bin"/></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2.emf"/><Relationship Id="rId4" Type="http://schemas.openxmlformats.org/officeDocument/2006/relationships/oleObject" Target="../embeddings/oleObject17.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3.emf"/><Relationship Id="rId4" Type="http://schemas.openxmlformats.org/officeDocument/2006/relationships/oleObject" Target="../embeddings/oleObject18.bin"/></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5.emf"/><Relationship Id="rId4" Type="http://schemas.openxmlformats.org/officeDocument/2006/relationships/oleObject" Target="../embeddings/oleObject19.bin"/></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6.emf"/><Relationship Id="rId4" Type="http://schemas.openxmlformats.org/officeDocument/2006/relationships/oleObject" Target="../embeddings/oleObject20.bin"/></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7.emf"/><Relationship Id="rId4" Type="http://schemas.openxmlformats.org/officeDocument/2006/relationships/oleObject" Target="../embeddings/oleObject21.bin"/></Relationships>
</file>

<file path=ppt/slides/_rels/slide3.xml.rels><?xml version="1.0" encoding="UTF-8" standalone="yes"?>
<Relationships xmlns="http://schemas.openxmlformats.org/package/2006/relationships"><Relationship Id="rId3" Type="http://schemas.openxmlformats.org/officeDocument/2006/relationships/hyperlink" Target="http://en.wikipedia.org/wiki/Entity-relationship_mode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7" Type="http://schemas.openxmlformats.org/officeDocument/2006/relationships/image" Target="../media/image19.emf"/><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oleObject" Target="../embeddings/oleObject23.bin"/><Relationship Id="rId5" Type="http://schemas.openxmlformats.org/officeDocument/2006/relationships/image" Target="../media/image18.emf"/><Relationship Id="rId4" Type="http://schemas.openxmlformats.org/officeDocument/2006/relationships/oleObject" Target="../embeddings/oleObject22.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20.emf"/><Relationship Id="rId4" Type="http://schemas.openxmlformats.org/officeDocument/2006/relationships/oleObject" Target="../embeddings/oleObject24.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21.emf"/><Relationship Id="rId4" Type="http://schemas.openxmlformats.org/officeDocument/2006/relationships/oleObject" Target="../embeddings/oleObject25.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22.emf"/><Relationship Id="rId4" Type="http://schemas.openxmlformats.org/officeDocument/2006/relationships/oleObject" Target="../embeddings/oleObject26.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23.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24.emf"/><Relationship Id="rId4" Type="http://schemas.openxmlformats.org/officeDocument/2006/relationships/oleObject" Target="../embeddings/oleObject28.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25.emf"/><Relationship Id="rId4" Type="http://schemas.openxmlformats.org/officeDocument/2006/relationships/oleObject" Target="../embeddings/oleObject29.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26.emf"/><Relationship Id="rId4" Type="http://schemas.openxmlformats.org/officeDocument/2006/relationships/oleObject" Target="../embeddings/oleObject30.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27.emf"/><Relationship Id="rId4" Type="http://schemas.openxmlformats.org/officeDocument/2006/relationships/oleObject" Target="../embeddings/oleObject31.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28.emf"/><Relationship Id="rId4" Type="http://schemas.openxmlformats.org/officeDocument/2006/relationships/oleObject" Target="../embeddings/oleObject32.bin"/></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30.emf"/><Relationship Id="rId4" Type="http://schemas.openxmlformats.org/officeDocument/2006/relationships/oleObject" Target="../embeddings/oleObject33.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31.emf"/><Relationship Id="rId4" Type="http://schemas.openxmlformats.org/officeDocument/2006/relationships/oleObject" Target="../embeddings/oleObject34.bin"/></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32.emf"/><Relationship Id="rId4" Type="http://schemas.openxmlformats.org/officeDocument/2006/relationships/oleObject" Target="../embeddings/oleObject35.bin"/></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mlDrawing" Target="../drawings/vmlDrawing28.vml"/><Relationship Id="rId5" Type="http://schemas.openxmlformats.org/officeDocument/2006/relationships/image" Target="../media/image33.emf"/><Relationship Id="rId4" Type="http://schemas.openxmlformats.org/officeDocument/2006/relationships/oleObject" Target="../embeddings/oleObject36.bin"/></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xml"/><Relationship Id="rId1" Type="http://schemas.openxmlformats.org/officeDocument/2006/relationships/vmlDrawing" Target="../drawings/vmlDrawing29.vml"/><Relationship Id="rId5" Type="http://schemas.openxmlformats.org/officeDocument/2006/relationships/image" Target="../media/image34.emf"/><Relationship Id="rId4" Type="http://schemas.openxmlformats.org/officeDocument/2006/relationships/oleObject" Target="../embeddings/oleObject37.bin"/></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vmlDrawing" Target="../drawings/vmlDrawing30.vml"/><Relationship Id="rId5" Type="http://schemas.openxmlformats.org/officeDocument/2006/relationships/image" Target="../media/image35.emf"/><Relationship Id="rId4" Type="http://schemas.openxmlformats.org/officeDocument/2006/relationships/oleObject" Target="../embeddings/oleObject38.bin"/></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xml"/><Relationship Id="rId1" Type="http://schemas.openxmlformats.org/officeDocument/2006/relationships/vmlDrawing" Target="../drawings/vmlDrawing31.vml"/><Relationship Id="rId5" Type="http://schemas.openxmlformats.org/officeDocument/2006/relationships/image" Target="../media/image36.emf"/><Relationship Id="rId4" Type="http://schemas.openxmlformats.org/officeDocument/2006/relationships/oleObject" Target="../embeddings/oleObject39.bin"/></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xml"/><Relationship Id="rId1" Type="http://schemas.openxmlformats.org/officeDocument/2006/relationships/vmlDrawing" Target="../drawings/vmlDrawing32.vml"/><Relationship Id="rId5" Type="http://schemas.openxmlformats.org/officeDocument/2006/relationships/image" Target="../media/image37.emf"/><Relationship Id="rId4" Type="http://schemas.openxmlformats.org/officeDocument/2006/relationships/oleObject" Target="../embeddings/oleObject40.bin"/></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vmlDrawing" Target="../drawings/vmlDrawing33.vml"/><Relationship Id="rId5" Type="http://schemas.openxmlformats.org/officeDocument/2006/relationships/image" Target="../media/image38.emf"/><Relationship Id="rId4" Type="http://schemas.openxmlformats.org/officeDocument/2006/relationships/oleObject" Target="../embeddings/oleObject41.bin"/></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xml"/><Relationship Id="rId1" Type="http://schemas.openxmlformats.org/officeDocument/2006/relationships/vmlDrawing" Target="../drawings/vmlDrawing34.vml"/><Relationship Id="rId5" Type="http://schemas.openxmlformats.org/officeDocument/2006/relationships/image" Target="../media/image39.emf"/><Relationship Id="rId4" Type="http://schemas.openxmlformats.org/officeDocument/2006/relationships/oleObject" Target="../embeddings/oleObject42.bin"/></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7" Type="http://schemas.openxmlformats.org/officeDocument/2006/relationships/image" Target="../media/image41.emf"/><Relationship Id="rId2" Type="http://schemas.openxmlformats.org/officeDocument/2006/relationships/slideLayout" Target="../slideLayouts/slideLayout2.xml"/><Relationship Id="rId1" Type="http://schemas.openxmlformats.org/officeDocument/2006/relationships/vmlDrawing" Target="../drawings/vmlDrawing35.vml"/><Relationship Id="rId6" Type="http://schemas.openxmlformats.org/officeDocument/2006/relationships/oleObject" Target="../embeddings/oleObject44.bin"/><Relationship Id="rId5" Type="http://schemas.openxmlformats.org/officeDocument/2006/relationships/image" Target="../media/image40.emf"/><Relationship Id="rId4" Type="http://schemas.openxmlformats.org/officeDocument/2006/relationships/oleObject" Target="../embeddings/oleObject43.bin"/></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xml"/><Relationship Id="rId1" Type="http://schemas.openxmlformats.org/officeDocument/2006/relationships/vmlDrawing" Target="../drawings/vmlDrawing36.vml"/><Relationship Id="rId5" Type="http://schemas.openxmlformats.org/officeDocument/2006/relationships/image" Target="../media/image42.emf"/><Relationship Id="rId4" Type="http://schemas.openxmlformats.org/officeDocument/2006/relationships/oleObject" Target="../embeddings/oleObject45.bin"/></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xml"/><Relationship Id="rId1" Type="http://schemas.openxmlformats.org/officeDocument/2006/relationships/vmlDrawing" Target="../drawings/vmlDrawing37.vml"/><Relationship Id="rId5" Type="http://schemas.openxmlformats.org/officeDocument/2006/relationships/image" Target="../media/image43.emf"/><Relationship Id="rId4" Type="http://schemas.openxmlformats.org/officeDocument/2006/relationships/oleObject" Target="../embeddings/oleObject46.bin"/></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2.xml"/><Relationship Id="rId1" Type="http://schemas.openxmlformats.org/officeDocument/2006/relationships/vmlDrawing" Target="../drawings/vmlDrawing38.vml"/><Relationship Id="rId5" Type="http://schemas.openxmlformats.org/officeDocument/2006/relationships/image" Target="../media/image44.emf"/><Relationship Id="rId4" Type="http://schemas.openxmlformats.org/officeDocument/2006/relationships/oleObject" Target="../embeddings/oleObject47.bin"/></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2.xml"/><Relationship Id="rId1" Type="http://schemas.openxmlformats.org/officeDocument/2006/relationships/vmlDrawing" Target="../drawings/vmlDrawing39.vml"/><Relationship Id="rId5" Type="http://schemas.openxmlformats.org/officeDocument/2006/relationships/image" Target="../media/image45.emf"/><Relationship Id="rId4" Type="http://schemas.openxmlformats.org/officeDocument/2006/relationships/oleObject" Target="../embeddings/oleObject48.bin"/></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xml"/><Relationship Id="rId1" Type="http://schemas.openxmlformats.org/officeDocument/2006/relationships/vmlDrawing" Target="../drawings/vmlDrawing40.vml"/><Relationship Id="rId5" Type="http://schemas.openxmlformats.org/officeDocument/2006/relationships/image" Target="../media/image46.emf"/><Relationship Id="rId4" Type="http://schemas.openxmlformats.org/officeDocument/2006/relationships/oleObject" Target="../embeddings/oleObject49.bin"/></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vmlDrawing" Target="../drawings/vmlDrawing41.vml"/><Relationship Id="rId5" Type="http://schemas.openxmlformats.org/officeDocument/2006/relationships/image" Target="../media/image47.emf"/><Relationship Id="rId4" Type="http://schemas.openxmlformats.org/officeDocument/2006/relationships/oleObject" Target="../embeddings/oleObject50.bin"/></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2.xml"/><Relationship Id="rId1" Type="http://schemas.openxmlformats.org/officeDocument/2006/relationships/vmlDrawing" Target="../drawings/vmlDrawing42.vml"/><Relationship Id="rId5" Type="http://schemas.openxmlformats.org/officeDocument/2006/relationships/image" Target="../media/image48.emf"/><Relationship Id="rId4" Type="http://schemas.openxmlformats.org/officeDocument/2006/relationships/oleObject" Target="../embeddings/oleObject51.bin"/></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2.xml"/><Relationship Id="rId1" Type="http://schemas.openxmlformats.org/officeDocument/2006/relationships/vmlDrawing" Target="../drawings/vmlDrawing43.vml"/><Relationship Id="rId5" Type="http://schemas.openxmlformats.org/officeDocument/2006/relationships/image" Target="../media/image49.emf"/><Relationship Id="rId4" Type="http://schemas.openxmlformats.org/officeDocument/2006/relationships/oleObject" Target="../embeddings/oleObject52.bin"/></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2.xml"/><Relationship Id="rId1" Type="http://schemas.openxmlformats.org/officeDocument/2006/relationships/vmlDrawing" Target="../drawings/vmlDrawing44.vml"/><Relationship Id="rId5" Type="http://schemas.openxmlformats.org/officeDocument/2006/relationships/image" Target="../media/image50.emf"/><Relationship Id="rId4" Type="http://schemas.openxmlformats.org/officeDocument/2006/relationships/oleObject" Target="../embeddings/oleObject53.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4.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2.xml"/><Relationship Id="rId1" Type="http://schemas.openxmlformats.org/officeDocument/2006/relationships/vmlDrawing" Target="../drawings/vmlDrawing45.vml"/><Relationship Id="rId5" Type="http://schemas.openxmlformats.org/officeDocument/2006/relationships/image" Target="../media/image51.emf"/><Relationship Id="rId4" Type="http://schemas.openxmlformats.org/officeDocument/2006/relationships/oleObject" Target="../embeddings/oleObject54.bin"/></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2.xml"/><Relationship Id="rId1" Type="http://schemas.openxmlformats.org/officeDocument/2006/relationships/vmlDrawing" Target="../drawings/vmlDrawing46.vml"/><Relationship Id="rId5" Type="http://schemas.openxmlformats.org/officeDocument/2006/relationships/image" Target="../media/image52.emf"/><Relationship Id="rId4" Type="http://schemas.openxmlformats.org/officeDocument/2006/relationships/oleObject" Target="../embeddings/oleObject55.bin"/></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2.xml"/><Relationship Id="rId1" Type="http://schemas.openxmlformats.org/officeDocument/2006/relationships/vmlDrawing" Target="../drawings/vmlDrawing47.vml"/><Relationship Id="rId5" Type="http://schemas.openxmlformats.org/officeDocument/2006/relationships/image" Target="../media/image53.emf"/><Relationship Id="rId4" Type="http://schemas.openxmlformats.org/officeDocument/2006/relationships/oleObject" Target="../embeddings/oleObject56.bin"/></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2.xml"/><Relationship Id="rId1" Type="http://schemas.openxmlformats.org/officeDocument/2006/relationships/vmlDrawing" Target="../drawings/vmlDrawing48.vml"/><Relationship Id="rId5" Type="http://schemas.openxmlformats.org/officeDocument/2006/relationships/image" Target="../media/image54.emf"/><Relationship Id="rId4" Type="http://schemas.openxmlformats.org/officeDocument/2006/relationships/oleObject" Target="../embeddings/oleObject5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4.xml"/><Relationship Id="rId1" Type="http://schemas.openxmlformats.org/officeDocument/2006/relationships/vmlDrawing" Target="../drawings/vmlDrawing3.vml"/><Relationship Id="rId5" Type="http://schemas.openxmlformats.org/officeDocument/2006/relationships/image" Target="../media/image3.emf"/><Relationship Id="rId4" Type="http://schemas.openxmlformats.org/officeDocument/2006/relationships/oleObject" Target="../embeddings/oleObject3.bin"/></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2.xml"/><Relationship Id="rId1" Type="http://schemas.openxmlformats.org/officeDocument/2006/relationships/vmlDrawing" Target="../drawings/vmlDrawing49.vml"/><Relationship Id="rId5" Type="http://schemas.openxmlformats.org/officeDocument/2006/relationships/image" Target="../media/image55.emf"/><Relationship Id="rId4" Type="http://schemas.openxmlformats.org/officeDocument/2006/relationships/oleObject" Target="../embeddings/oleObject58.bin"/></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2.xml"/><Relationship Id="rId1" Type="http://schemas.openxmlformats.org/officeDocument/2006/relationships/vmlDrawing" Target="../drawings/vmlDrawing50.vml"/><Relationship Id="rId5" Type="http://schemas.openxmlformats.org/officeDocument/2006/relationships/image" Target="../media/image56.emf"/><Relationship Id="rId4" Type="http://schemas.openxmlformats.org/officeDocument/2006/relationships/oleObject" Target="../embeddings/oleObject59.bin"/></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2.xml"/><Relationship Id="rId1" Type="http://schemas.openxmlformats.org/officeDocument/2006/relationships/vmlDrawing" Target="../drawings/vmlDrawing51.vml"/><Relationship Id="rId5" Type="http://schemas.openxmlformats.org/officeDocument/2006/relationships/image" Target="../media/image57.emf"/><Relationship Id="rId4" Type="http://schemas.openxmlformats.org/officeDocument/2006/relationships/oleObject" Target="../embeddings/oleObject60.bin"/></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xml"/><Relationship Id="rId1" Type="http://schemas.openxmlformats.org/officeDocument/2006/relationships/vmlDrawing" Target="../drawings/vmlDrawing52.vml"/><Relationship Id="rId5" Type="http://schemas.openxmlformats.org/officeDocument/2006/relationships/image" Target="../media/image58.emf"/><Relationship Id="rId4" Type="http://schemas.openxmlformats.org/officeDocument/2006/relationships/oleObject" Target="../embeddings/oleObject61.bin"/></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65539"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65540" name="Rectangle 4"/>
          <p:cNvSpPr>
            <a:spLocks noGrp="1" noChangeArrowheads="1"/>
          </p:cNvSpPr>
          <p:nvPr>
            <p:ph type="ctrTitle"/>
          </p:nvPr>
        </p:nvSpPr>
        <p:spPr/>
        <p:txBody>
          <a:bodyPr/>
          <a:lstStyle/>
          <a:p>
            <a:r>
              <a:rPr lang="en-US" dirty="0" smtClean="0"/>
              <a:t>Unit 2</a:t>
            </a:r>
            <a:br>
              <a:rPr lang="en-US" dirty="0" smtClean="0"/>
            </a:br>
            <a:r>
              <a:rPr lang="en-US" dirty="0" smtClean="0"/>
              <a:t>Modeling the Information of an Enterprise </a:t>
            </a:r>
            <a:r>
              <a:rPr lang="en-US" smtClean="0"/>
              <a:t>Using Chen’s Entity/Relationship </a:t>
            </a:r>
            <a:r>
              <a:rPr lang="en-US" dirty="0" smtClean="0"/>
              <a:t>Model and Diagrams</a:t>
            </a:r>
          </a:p>
        </p:txBody>
      </p:sp>
      <p:sp>
        <p:nvSpPr>
          <p:cNvPr id="65541" name="Rectangle 5"/>
          <p:cNvSpPr>
            <a:spLocks noGrp="1" noChangeArrowheads="1"/>
          </p:cNvSpPr>
          <p:nvPr>
            <p:ph type="subTitle" idx="1"/>
          </p:nvPr>
        </p:nvSpPr>
        <p:spPr/>
        <p:txBody>
          <a:bodyPr/>
          <a:lstStyle/>
          <a:p>
            <a:endParaRPr lang="en-US" dirty="0"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r>
              <a:rPr lang="en-US" dirty="0" smtClean="0"/>
              <a:t>Attribute</a:t>
            </a:r>
          </a:p>
        </p:txBody>
      </p:sp>
      <p:sp>
        <p:nvSpPr>
          <p:cNvPr id="4100" name="Rectangle 3"/>
          <p:cNvSpPr>
            <a:spLocks noGrp="1" noChangeArrowheads="1"/>
          </p:cNvSpPr>
          <p:nvPr>
            <p:ph type="body" sz="half" idx="1"/>
          </p:nvPr>
        </p:nvSpPr>
        <p:spPr>
          <a:xfrm>
            <a:off x="685800" y="1219200"/>
            <a:ext cx="8534400" cy="3429000"/>
          </a:xfrm>
        </p:spPr>
        <p:txBody>
          <a:bodyPr/>
          <a:lstStyle/>
          <a:p>
            <a:r>
              <a:rPr lang="en-US" dirty="0" smtClean="0"/>
              <a:t>To have a simple example of a person with attributes</a:t>
            </a:r>
          </a:p>
          <a:p>
            <a:pPr lvl="1"/>
            <a:r>
              <a:rPr lang="en-US" dirty="0" smtClean="0"/>
              <a:t>Child: Bob</a:t>
            </a:r>
          </a:p>
          <a:p>
            <a:pPr lvl="1"/>
            <a:r>
              <a:rPr lang="en-US" dirty="0" smtClean="0"/>
              <a:t>Child: Carol</a:t>
            </a:r>
          </a:p>
          <a:p>
            <a:pPr lvl="1"/>
            <a:r>
              <a:rPr lang="en-US" dirty="0" smtClean="0"/>
              <a:t>FN: Alice</a:t>
            </a:r>
          </a:p>
          <a:p>
            <a:pPr lvl="1"/>
            <a:r>
              <a:rPr lang="en-US" dirty="0" smtClean="0"/>
              <a:t>LN: Xie</a:t>
            </a:r>
          </a:p>
          <a:p>
            <a:pPr lvl="1"/>
            <a:r>
              <a:rPr lang="en-US" dirty="0" smtClean="0"/>
              <a:t>DOB: 1980-01-01</a:t>
            </a:r>
          </a:p>
          <a:p>
            <a:pPr lvl="1"/>
            <a:r>
              <a:rPr lang="en-US" dirty="0" smtClean="0"/>
              <a:t>Address.Number: 100</a:t>
            </a:r>
          </a:p>
          <a:p>
            <a:pPr lvl="1"/>
            <a:r>
              <a:rPr lang="en-US" dirty="0" smtClean="0"/>
              <a:t>Address.Street: Mercer</a:t>
            </a:r>
          </a:p>
          <a:p>
            <a:pPr lvl="1"/>
            <a:r>
              <a:rPr lang="en-US" dirty="0" smtClean="0"/>
              <a:t>Age: Current Date minus DOB specified in years (rounded down)</a:t>
            </a:r>
          </a:p>
        </p:txBody>
      </p:sp>
      <p:graphicFrame>
        <p:nvGraphicFramePr>
          <p:cNvPr id="4098" name="Object 4"/>
          <p:cNvGraphicFramePr>
            <a:graphicFrameLocks noGrp="1" noChangeAspect="1"/>
          </p:cNvGraphicFramePr>
          <p:nvPr>
            <p:ph sz="half" idx="2"/>
          </p:nvPr>
        </p:nvGraphicFramePr>
        <p:xfrm>
          <a:off x="685800" y="4876800"/>
          <a:ext cx="8534400" cy="2203450"/>
        </p:xfrm>
        <a:graphic>
          <a:graphicData uri="http://schemas.openxmlformats.org/presentationml/2006/ole">
            <mc:AlternateContent xmlns:mc="http://schemas.openxmlformats.org/markup-compatibility/2006">
              <mc:Choice xmlns:v="urn:schemas-microsoft-com:vml" Requires="v">
                <p:oleObj spid="_x0000_s4134" name="Visio" r:id="rId4" imgW="9416415" imgH="2431923" progId="Visio.Drawing.11">
                  <p:embed/>
                </p:oleObj>
              </mc:Choice>
              <mc:Fallback>
                <p:oleObj name="Visio" r:id="rId4" imgW="9416415" imgH="24319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4876800"/>
                        <a:ext cx="8534400" cy="2203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p:cNvSpPr>
            <a:spLocks noGrp="1" noChangeArrowheads="1"/>
          </p:cNvSpPr>
          <p:nvPr>
            <p:ph type="title"/>
          </p:nvPr>
        </p:nvSpPr>
        <p:spPr/>
        <p:txBody>
          <a:bodyPr/>
          <a:lstStyle/>
          <a:p>
            <a:r>
              <a:rPr lang="en-US" dirty="0" smtClean="0"/>
              <a:t>Our ER Diagram</a:t>
            </a:r>
          </a:p>
        </p:txBody>
      </p:sp>
      <p:graphicFrame>
        <p:nvGraphicFramePr>
          <p:cNvPr id="53250"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3286"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p:txBody>
          <a:bodyPr/>
          <a:lstStyle/>
          <a:p>
            <a:r>
              <a:rPr lang="en-US" dirty="0" smtClean="0"/>
              <a:t>Required</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Required</a:t>
            </a:r>
            <a:r>
              <a:rPr lang="en-US" dirty="0" smtClean="0"/>
              <a:t>; relationship</a:t>
            </a:r>
          </a:p>
          <a:p>
            <a:pPr>
              <a:defRPr/>
            </a:pPr>
            <a:r>
              <a:rPr lang="en-US" dirty="0" smtClean="0"/>
              <a:t>Relationship among/between:</a:t>
            </a:r>
          </a:p>
          <a:p>
            <a:pPr lvl="1">
              <a:defRPr/>
            </a:pPr>
            <a:r>
              <a:rPr lang="en-US" b="1" dirty="0" smtClean="0">
                <a:solidFill>
                  <a:srgbClr val="FF0000"/>
                </a:solidFill>
              </a:rPr>
              <a:t>Professor</a:t>
            </a:r>
          </a:p>
          <a:p>
            <a:pPr lvl="1">
              <a:defRPr/>
            </a:pPr>
            <a:r>
              <a:rPr lang="en-US" b="1" dirty="0" smtClean="0">
                <a:solidFill>
                  <a:srgbClr val="FF0000"/>
                </a:solidFill>
              </a:rPr>
              <a:t>Course</a:t>
            </a:r>
          </a:p>
          <a:p>
            <a:pPr lvl="1">
              <a:defRPr/>
            </a:pPr>
            <a:r>
              <a:rPr lang="en-US" b="1" dirty="0" smtClean="0">
                <a:solidFill>
                  <a:srgbClr val="FF0000"/>
                </a:solidFill>
              </a:rPr>
              <a:t>Book</a:t>
            </a:r>
          </a:p>
          <a:p>
            <a:pPr>
              <a:defRPr/>
            </a:pPr>
            <a:r>
              <a:rPr lang="en-US" dirty="0" smtClean="0"/>
              <a:t>Attributes</a:t>
            </a:r>
          </a:p>
          <a:p>
            <a:pPr>
              <a:defRPr/>
            </a:pPr>
            <a:r>
              <a:rPr lang="en-US" dirty="0" smtClean="0">
                <a:solidFill>
                  <a:schemeClr val="accent4">
                    <a:lumMod val="75000"/>
                  </a:schemeClr>
                </a:solidFill>
              </a:rPr>
              <a:t>Constraints</a:t>
            </a:r>
          </a:p>
          <a:p>
            <a:pPr>
              <a:defRPr/>
            </a:pPr>
            <a:endParaRPr lang="en-US" dirty="0" smtClean="0">
              <a:solidFill>
                <a:schemeClr val="accent4">
                  <a:lumMod val="75000"/>
                </a:schemeClr>
              </a:solidFill>
            </a:endParaRPr>
          </a:p>
          <a:p>
            <a:pPr>
              <a:defRPr/>
            </a:pPr>
            <a:endParaRPr lang="en-US" dirty="0" smtClean="0">
              <a:solidFill>
                <a:schemeClr val="accent4">
                  <a:lumMod val="75000"/>
                </a:schemeClr>
              </a:solidFill>
            </a:endParaRPr>
          </a:p>
          <a:p>
            <a:pPr>
              <a:defRPr/>
            </a:pPr>
            <a:endParaRPr lang="en-US" dirty="0" smtClean="0">
              <a:solidFill>
                <a:schemeClr val="accent4">
                  <a:lumMod val="75000"/>
                </a:schemeClr>
              </a:solidFill>
            </a:endParaRPr>
          </a:p>
          <a:p>
            <a:pPr>
              <a:defRPr/>
            </a:pPr>
            <a:r>
              <a:rPr lang="en-US" dirty="0" smtClean="0">
                <a:solidFill>
                  <a:schemeClr val="accent4">
                    <a:lumMod val="75000"/>
                  </a:schemeClr>
                </a:solidFill>
              </a:rPr>
              <a:t>A professor specifies that a book is required for a course</a:t>
            </a: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dirty="0" smtClean="0"/>
              <a:t>Our ER Diagram</a:t>
            </a:r>
          </a:p>
        </p:txBody>
      </p:sp>
      <p:graphicFrame>
        <p:nvGraphicFramePr>
          <p:cNvPr id="54274"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4310"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Title 1"/>
          <p:cNvSpPr>
            <a:spLocks noGrp="1"/>
          </p:cNvSpPr>
          <p:nvPr>
            <p:ph type="title"/>
          </p:nvPr>
        </p:nvSpPr>
        <p:spPr/>
        <p:txBody>
          <a:bodyPr/>
          <a:lstStyle/>
          <a:p>
            <a:r>
              <a:rPr lang="en-US" dirty="0" smtClean="0"/>
              <a:t>Required</a:t>
            </a:r>
          </a:p>
        </p:txBody>
      </p:sp>
      <p:sp>
        <p:nvSpPr>
          <p:cNvPr id="3" name="Content Placeholder 2"/>
          <p:cNvSpPr>
            <a:spLocks noGrp="1"/>
          </p:cNvSpPr>
          <p:nvPr>
            <p:ph idx="1"/>
          </p:nvPr>
        </p:nvSpPr>
        <p:spPr/>
        <p:txBody>
          <a:bodyPr/>
          <a:lstStyle/>
          <a:p>
            <a:pPr marL="438150" lvl="1" indent="-438150">
              <a:buClr>
                <a:srgbClr val="00279F"/>
              </a:buClr>
              <a:buFont typeface="Monotype Sorts" pitchFamily="2" charset="2"/>
              <a:buChar char="u"/>
              <a:defRPr/>
            </a:pPr>
            <a:r>
              <a:rPr lang="en-US" sz="2400" dirty="0" smtClean="0">
                <a:solidFill>
                  <a:schemeClr val="accent4">
                    <a:lumMod val="75000"/>
                  </a:schemeClr>
                </a:solidFill>
              </a:rPr>
              <a:t>Note that there are no cardinality or other restrictions</a:t>
            </a:r>
          </a:p>
          <a:p>
            <a:pPr marL="438150" lvl="1" indent="-438150">
              <a:buClr>
                <a:srgbClr val="00279F"/>
              </a:buClr>
              <a:buFont typeface="Monotype Sorts" pitchFamily="2" charset="2"/>
              <a:buChar char="u"/>
              <a:defRPr/>
            </a:pPr>
            <a:r>
              <a:rPr lang="en-US" sz="2400" dirty="0" smtClean="0">
                <a:solidFill>
                  <a:schemeClr val="accent4">
                    <a:lumMod val="75000"/>
                  </a:schemeClr>
                </a:solidFill>
              </a:rPr>
              <a:t>Any professor can require any book for any course and a book can be specified by different professors for the same course</a:t>
            </a:r>
          </a:p>
          <a:p>
            <a:pPr marL="438150" lvl="1" indent="-438150">
              <a:buClr>
                <a:srgbClr val="00279F"/>
              </a:buClr>
              <a:buFont typeface="Monotype Sorts" pitchFamily="2" charset="2"/>
              <a:buChar char="u"/>
              <a:defRPr/>
            </a:pPr>
            <a:r>
              <a:rPr lang="en-US" sz="2400" dirty="0" smtClean="0">
                <a:solidFill>
                  <a:schemeClr val="accent4">
                    <a:lumMod val="75000"/>
                  </a:schemeClr>
                </a:solidFill>
              </a:rPr>
              <a:t>A book does not have to required for any course</a:t>
            </a:r>
          </a:p>
          <a:p>
            <a:pPr>
              <a:defRPr/>
            </a:pPr>
            <a:endParaRPr lang="en-US" dirty="0"/>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p:txBody>
          <a:bodyPr/>
          <a:lstStyle/>
          <a:p>
            <a:r>
              <a:rPr lang="en-US" dirty="0" smtClean="0"/>
              <a:t>Section</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Section</a:t>
            </a:r>
            <a:r>
              <a:rPr lang="en-US" dirty="0" smtClean="0"/>
              <a:t>; entity set</a:t>
            </a:r>
          </a:p>
          <a:p>
            <a:pPr>
              <a:defRPr/>
            </a:pPr>
            <a:r>
              <a:rPr lang="en-US" dirty="0" smtClean="0"/>
              <a:t>Attributes:</a:t>
            </a:r>
          </a:p>
          <a:p>
            <a:pPr lvl="1">
              <a:defRPr/>
            </a:pPr>
            <a:r>
              <a:rPr lang="en-US" b="1" i="1" dirty="0" smtClean="0">
                <a:solidFill>
                  <a:srgbClr val="FC0128"/>
                </a:solidFill>
              </a:rPr>
              <a:t>Year</a:t>
            </a:r>
          </a:p>
          <a:p>
            <a:pPr lvl="1">
              <a:defRPr/>
            </a:pPr>
            <a:r>
              <a:rPr lang="en-US" b="1" i="1" dirty="0" smtClean="0">
                <a:solidFill>
                  <a:srgbClr val="FC0128"/>
                </a:solidFill>
              </a:rPr>
              <a:t>Semester</a:t>
            </a:r>
          </a:p>
          <a:p>
            <a:pPr lvl="1">
              <a:defRPr/>
            </a:pPr>
            <a:r>
              <a:rPr lang="en-US" b="1" i="1" dirty="0" smtClean="0">
                <a:solidFill>
                  <a:srgbClr val="FC0128"/>
                </a:solidFill>
              </a:rPr>
              <a:t>Sec#</a:t>
            </a:r>
          </a:p>
          <a:p>
            <a:pPr lvl="1">
              <a:defRPr/>
            </a:pPr>
            <a:r>
              <a:rPr lang="en-US" b="1" i="1" dirty="0" smtClean="0">
                <a:solidFill>
                  <a:srgbClr val="FC0128"/>
                </a:solidFill>
              </a:rPr>
              <a:t>MaxSize</a:t>
            </a:r>
          </a:p>
          <a:p>
            <a:pPr>
              <a:defRPr/>
            </a:pPr>
            <a:r>
              <a:rPr lang="en-US" dirty="0" smtClean="0">
                <a:solidFill>
                  <a:schemeClr val="accent4">
                    <a:lumMod val="75000"/>
                  </a:schemeClr>
                </a:solidFill>
              </a:rPr>
              <a:t>Constraints</a:t>
            </a:r>
          </a:p>
          <a:p>
            <a:pPr lvl="1">
              <a:defRPr/>
            </a:pPr>
            <a:r>
              <a:rPr lang="en-US" dirty="0" smtClean="0"/>
              <a:t>Discriminant: Year, Semester, Sec#</a:t>
            </a:r>
          </a:p>
          <a:p>
            <a:pPr lvl="1">
              <a:defRPr/>
            </a:pPr>
            <a:r>
              <a:rPr lang="en-US" dirty="0" smtClean="0"/>
              <a:t>Identified through relationship Offered to Course</a:t>
            </a:r>
          </a:p>
          <a:p>
            <a:pPr lvl="1">
              <a:defRPr/>
            </a:pPr>
            <a:r>
              <a:rPr lang="en-US" dirty="0" smtClean="0"/>
              <a:t>Each Course has to have at least one Section (we have a policy of not putting a course in a catalog unless it has been offered at least once)</a:t>
            </a:r>
          </a:p>
          <a:p>
            <a:pPr lvl="1">
              <a:defRPr/>
            </a:pPr>
            <a:endParaRPr lang="en-US" dirty="0" smtClean="0">
              <a:solidFill>
                <a:srgbClr val="063DE8"/>
              </a:solidFill>
            </a:endParaRPr>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p:cNvSpPr>
            <a:spLocks noGrp="1"/>
          </p:cNvSpPr>
          <p:nvPr>
            <p:ph type="title"/>
          </p:nvPr>
        </p:nvSpPr>
        <p:spPr/>
        <p:txBody>
          <a:bodyPr/>
          <a:lstStyle/>
          <a:p>
            <a:r>
              <a:rPr lang="en-US" dirty="0" smtClean="0"/>
              <a:t>Section</a:t>
            </a:r>
          </a:p>
        </p:txBody>
      </p:sp>
      <p:sp>
        <p:nvSpPr>
          <p:cNvPr id="114691" name="Content Placeholder 2"/>
          <p:cNvSpPr>
            <a:spLocks noGrp="1"/>
          </p:cNvSpPr>
          <p:nvPr>
            <p:ph idx="1"/>
          </p:nvPr>
        </p:nvSpPr>
        <p:spPr/>
        <p:txBody>
          <a:bodyPr/>
          <a:lstStyle/>
          <a:p>
            <a:r>
              <a:rPr lang="en-US" dirty="0" smtClean="0"/>
              <a:t>Section is a weak entity</a:t>
            </a:r>
          </a:p>
          <a:p>
            <a:r>
              <a:rPr lang="en-US" dirty="0" smtClean="0"/>
              <a:t>It is related for the purpose of identification to a strong entity Course by a new relationship Offered</a:t>
            </a:r>
          </a:p>
          <a:p>
            <a:r>
              <a:rPr lang="en-US" dirty="0" smtClean="0"/>
              <a:t>It has a discriminant, so it is in fact identified by having the following specified</a:t>
            </a:r>
          </a:p>
          <a:p>
            <a:pPr>
              <a:buFont typeface="Monotype Sorts" pitchFamily="2" charset="2"/>
              <a:buNone/>
            </a:pPr>
            <a:r>
              <a:rPr lang="en-US" dirty="0" smtClean="0"/>
              <a:t>	C#, Year, Semester, Sec#</a:t>
            </a:r>
          </a:p>
          <a:p>
            <a:r>
              <a:rPr lang="en-US" dirty="0" smtClean="0"/>
              <a:t>Our current section is identified by:</a:t>
            </a:r>
          </a:p>
          <a:p>
            <a:pPr>
              <a:buFont typeface="Monotype Sorts" pitchFamily="2" charset="2"/>
              <a:buNone/>
            </a:pPr>
            <a:r>
              <a:rPr lang="en-US" dirty="0" smtClean="0"/>
              <a:t>	CSCI-GA.2433, 2013, Fall, 001</a:t>
            </a:r>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p:cNvSpPr>
            <a:spLocks noGrp="1"/>
          </p:cNvSpPr>
          <p:nvPr>
            <p:ph type="title"/>
          </p:nvPr>
        </p:nvSpPr>
        <p:spPr/>
        <p:txBody>
          <a:bodyPr/>
          <a:lstStyle/>
          <a:p>
            <a:r>
              <a:rPr lang="en-US" dirty="0" smtClean="0"/>
              <a:t>Offered</a:t>
            </a:r>
          </a:p>
        </p:txBody>
      </p:sp>
      <p:sp>
        <p:nvSpPr>
          <p:cNvPr id="3" name="Content Placeholder 2"/>
          <p:cNvSpPr>
            <a:spLocks noGrp="1"/>
          </p:cNvSpPr>
          <p:nvPr>
            <p:ph idx="1"/>
          </p:nvPr>
        </p:nvSpPr>
        <p:spPr/>
        <p:txBody>
          <a:bodyPr/>
          <a:lstStyle/>
          <a:p>
            <a:pPr>
              <a:defRPr/>
            </a:pPr>
            <a:r>
              <a:rPr lang="en-US" b="1" i="1" dirty="0" smtClean="0">
                <a:solidFill>
                  <a:srgbClr val="FC0128"/>
                </a:solidFill>
              </a:rPr>
              <a:t>Offered</a:t>
            </a:r>
            <a:r>
              <a:rPr lang="en-US" dirty="0" smtClean="0"/>
              <a:t>; relationship</a:t>
            </a:r>
          </a:p>
          <a:p>
            <a:pPr>
              <a:defRPr/>
            </a:pPr>
            <a:r>
              <a:rPr lang="en-US" dirty="0" smtClean="0"/>
              <a:t>Relationship among/between:</a:t>
            </a:r>
          </a:p>
          <a:p>
            <a:pPr lvl="1">
              <a:defRPr/>
            </a:pPr>
            <a:r>
              <a:rPr lang="en-US" b="1" dirty="0" smtClean="0">
                <a:solidFill>
                  <a:srgbClr val="FF0000"/>
                </a:solidFill>
              </a:rPr>
              <a:t>Course</a:t>
            </a:r>
          </a:p>
          <a:p>
            <a:pPr lvl="1">
              <a:defRPr/>
            </a:pPr>
            <a:r>
              <a:rPr lang="en-US" b="1" dirty="0" smtClean="0">
                <a:solidFill>
                  <a:srgbClr val="FF0000"/>
                </a:solidFill>
              </a:rPr>
              <a:t>Section</a:t>
            </a:r>
          </a:p>
          <a:p>
            <a:pPr>
              <a:defRPr/>
            </a:pPr>
            <a:r>
              <a:rPr lang="en-US" dirty="0" smtClean="0"/>
              <a:t>Attributes</a:t>
            </a:r>
          </a:p>
          <a:p>
            <a:pPr>
              <a:defRPr/>
            </a:pPr>
            <a:r>
              <a:rPr lang="en-US" dirty="0" smtClean="0">
                <a:solidFill>
                  <a:schemeClr val="accent4">
                    <a:lumMod val="75000"/>
                  </a:schemeClr>
                </a:solidFill>
              </a:rPr>
              <a:t>Constraints</a:t>
            </a:r>
          </a:p>
          <a:p>
            <a:pPr lvl="1">
              <a:defRPr/>
            </a:pPr>
            <a:r>
              <a:rPr lang="en-US" dirty="0" smtClean="0">
                <a:solidFill>
                  <a:schemeClr val="accent4">
                    <a:lumMod val="75000"/>
                  </a:schemeClr>
                </a:solidFill>
              </a:rPr>
              <a:t>Course has to be related to at least one section (see above)</a:t>
            </a:r>
          </a:p>
          <a:p>
            <a:pPr lvl="1">
              <a:defRPr/>
            </a:pPr>
            <a:r>
              <a:rPr lang="en-US" dirty="0" smtClean="0">
                <a:solidFill>
                  <a:schemeClr val="accent4">
                    <a:lumMod val="75000"/>
                  </a:schemeClr>
                </a:solidFill>
              </a:rPr>
              <a:t>Section has to be related to exactly one course (this automatically follows from the fact that section is identified through exactly one course, so maybe we do not need to say this)</a:t>
            </a:r>
          </a:p>
          <a:p>
            <a:pPr lvl="1">
              <a:defRPr/>
            </a:pPr>
            <a:endParaRPr lang="en-US" dirty="0" smtClean="0">
              <a:solidFill>
                <a:schemeClr val="accent4">
                  <a:lumMod val="75000"/>
                </a:schemeClr>
              </a:solidFill>
            </a:endParaRPr>
          </a:p>
          <a:p>
            <a:pPr lvl="1">
              <a:defRPr/>
            </a:pPr>
            <a:endParaRPr lang="en-US" dirty="0" smtClean="0">
              <a:solidFill>
                <a:schemeClr val="accent4">
                  <a:lumMod val="75000"/>
                </a:schemeClr>
              </a:solidFill>
            </a:endParaRPr>
          </a:p>
          <a:p>
            <a:pPr>
              <a:defRPr/>
            </a:pPr>
            <a:r>
              <a:rPr lang="en-US" dirty="0" smtClean="0">
                <a:solidFill>
                  <a:schemeClr val="accent4">
                    <a:lumMod val="75000"/>
                  </a:schemeClr>
                </a:solidFill>
              </a:rPr>
              <a:t>Note: May be difficult to see, but Section and Offered are both drawn with thick lines</a:t>
            </a:r>
          </a:p>
          <a:p>
            <a:pPr>
              <a:defRPr/>
            </a:pPr>
            <a:endParaRPr lang="en-US" dirty="0"/>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r>
              <a:rPr lang="en-US" dirty="0" smtClean="0"/>
              <a:t>Our ER Diagram</a:t>
            </a:r>
          </a:p>
        </p:txBody>
      </p:sp>
      <p:graphicFrame>
        <p:nvGraphicFramePr>
          <p:cNvPr id="55298"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5334" name="Visio" r:id="rId4" imgW="15407926" imgH="9292828" progId="Visio.Drawing.11">
                  <p:embed/>
                </p:oleObj>
              </mc:Choice>
              <mc:Fallback>
                <p:oleObj name="Visio" r:id="rId4" imgW="15407926" imgH="9292828"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p:cNvSpPr>
            <a:spLocks noGrp="1"/>
          </p:cNvSpPr>
          <p:nvPr>
            <p:ph type="title"/>
          </p:nvPr>
        </p:nvSpPr>
        <p:spPr/>
        <p:txBody>
          <a:bodyPr/>
          <a:lstStyle/>
          <a:p>
            <a:r>
              <a:rPr lang="en-US" dirty="0" smtClean="0"/>
              <a:t>Took</a:t>
            </a:r>
          </a:p>
        </p:txBody>
      </p:sp>
      <p:sp>
        <p:nvSpPr>
          <p:cNvPr id="3" name="Content Placeholder 2"/>
          <p:cNvSpPr>
            <a:spLocks noGrp="1"/>
          </p:cNvSpPr>
          <p:nvPr>
            <p:ph idx="1"/>
          </p:nvPr>
        </p:nvSpPr>
        <p:spPr/>
        <p:txBody>
          <a:bodyPr/>
          <a:lstStyle/>
          <a:p>
            <a:pPr>
              <a:defRPr/>
            </a:pPr>
            <a:r>
              <a:rPr lang="en-US" b="1" i="1" dirty="0" smtClean="0">
                <a:solidFill>
                  <a:srgbClr val="FC0128"/>
                </a:solidFill>
              </a:rPr>
              <a:t>Took</a:t>
            </a:r>
            <a:r>
              <a:rPr lang="en-US" dirty="0" smtClean="0"/>
              <a:t>; relationship</a:t>
            </a:r>
          </a:p>
          <a:p>
            <a:pPr>
              <a:defRPr/>
            </a:pPr>
            <a:r>
              <a:rPr lang="en-US" dirty="0" smtClean="0"/>
              <a:t>Relationship among/between</a:t>
            </a:r>
          </a:p>
          <a:p>
            <a:pPr lvl="1">
              <a:defRPr/>
            </a:pPr>
            <a:r>
              <a:rPr lang="en-US" b="1" i="1" dirty="0" smtClean="0">
                <a:solidFill>
                  <a:srgbClr val="FF0000"/>
                </a:solidFill>
              </a:rPr>
              <a:t>Student</a:t>
            </a:r>
          </a:p>
          <a:p>
            <a:pPr lvl="1">
              <a:defRPr/>
            </a:pPr>
            <a:r>
              <a:rPr lang="en-US" b="1" i="1" dirty="0" smtClean="0">
                <a:solidFill>
                  <a:srgbClr val="FF0000"/>
                </a:solidFill>
              </a:rPr>
              <a:t>Section</a:t>
            </a:r>
          </a:p>
          <a:p>
            <a:pPr>
              <a:defRPr/>
            </a:pPr>
            <a:r>
              <a:rPr lang="en-US" dirty="0" smtClean="0"/>
              <a:t>Attributes</a:t>
            </a:r>
          </a:p>
          <a:p>
            <a:pPr lvl="1">
              <a:defRPr/>
            </a:pPr>
            <a:r>
              <a:rPr lang="en-US" b="1" i="1" dirty="0" smtClean="0">
                <a:solidFill>
                  <a:srgbClr val="FF0000"/>
                </a:solidFill>
              </a:rPr>
              <a:t>Grade</a:t>
            </a:r>
          </a:p>
          <a:p>
            <a:pPr>
              <a:defRPr/>
            </a:pPr>
            <a:r>
              <a:rPr lang="en-US" dirty="0" smtClean="0">
                <a:solidFill>
                  <a:schemeClr val="accent4">
                    <a:lumMod val="75000"/>
                  </a:schemeClr>
                </a:solidFill>
              </a:rPr>
              <a:t>Constraints</a:t>
            </a:r>
          </a:p>
          <a:p>
            <a:pPr lvl="1">
              <a:defRPr/>
            </a:pPr>
            <a:r>
              <a:rPr lang="en-US" dirty="0" smtClean="0">
                <a:solidFill>
                  <a:schemeClr val="accent4">
                    <a:lumMod val="75000"/>
                  </a:schemeClr>
                </a:solidFill>
              </a:rPr>
              <a:t>Cardinality: 3..50 between Section and Took (this means that a section has between 3 and 50 students)</a:t>
            </a:r>
          </a:p>
          <a:p>
            <a:pPr>
              <a:buFont typeface="Monotype Sorts" pitchFamily="2" charset="2"/>
              <a:buNone/>
              <a:defRPr/>
            </a:pPr>
            <a:endParaRPr lang="en-US" dirty="0"/>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p:txBody>
          <a:bodyPr/>
          <a:lstStyle/>
          <a:p>
            <a:r>
              <a:rPr lang="en-US" dirty="0" smtClean="0"/>
              <a:t>Our ER Diagram</a:t>
            </a:r>
          </a:p>
        </p:txBody>
      </p:sp>
      <p:graphicFrame>
        <p:nvGraphicFramePr>
          <p:cNvPr id="56322"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6358"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Sets, Subsets, and Supersets</a:t>
            </a:r>
            <a:endParaRPr lang="en-US" dirty="0"/>
          </a:p>
        </p:txBody>
      </p:sp>
      <p:sp>
        <p:nvSpPr>
          <p:cNvPr id="3" name="Content Placeholder 2"/>
          <p:cNvSpPr>
            <a:spLocks noGrp="1"/>
          </p:cNvSpPr>
          <p:nvPr>
            <p:ph idx="1"/>
          </p:nvPr>
        </p:nvSpPr>
        <p:spPr/>
        <p:txBody>
          <a:bodyPr/>
          <a:lstStyle/>
          <a:p>
            <a:r>
              <a:rPr lang="en-US" dirty="0" smtClean="0"/>
              <a:t>Relations subset and superset are defined among sets</a:t>
            </a:r>
          </a:p>
          <a:p>
            <a:pPr marL="0" indent="0">
              <a:buNone/>
            </a:pPr>
            <a:r>
              <a:rPr lang="en-US" dirty="0" smtClean="0"/>
              <a:t> </a:t>
            </a:r>
          </a:p>
          <a:p>
            <a:r>
              <a:rPr lang="en-US" dirty="0" smtClean="0"/>
              <a:t>It is analogous to </a:t>
            </a:r>
          </a:p>
          <a:p>
            <a:r>
              <a:rPr lang="en-US" dirty="0" smtClean="0"/>
              <a:t>Let us review by an example of three sets</a:t>
            </a:r>
          </a:p>
          <a:p>
            <a:pPr lvl="1"/>
            <a:r>
              <a:rPr lang="en-US" dirty="0" smtClean="0"/>
              <a:t>A = {2,5,6}</a:t>
            </a:r>
          </a:p>
          <a:p>
            <a:pPr lvl="1"/>
            <a:r>
              <a:rPr lang="en-US" dirty="0" smtClean="0"/>
              <a:t>B = {1,3,5,6,8}</a:t>
            </a:r>
          </a:p>
          <a:p>
            <a:pPr lvl="1"/>
            <a:r>
              <a:rPr lang="en-US" dirty="0" smtClean="0"/>
              <a:t>C = </a:t>
            </a:r>
            <a:r>
              <a:rPr lang="en-US" dirty="0"/>
              <a:t> {2,5,6</a:t>
            </a:r>
            <a:r>
              <a:rPr lang="en-US" dirty="0" smtClean="0"/>
              <a:t>}</a:t>
            </a:r>
          </a:p>
          <a:p>
            <a:r>
              <a:rPr lang="en-US" dirty="0" smtClean="0"/>
              <a:t>Then we have</a:t>
            </a:r>
          </a:p>
          <a:p>
            <a:pPr lvl="1"/>
            <a:r>
              <a:rPr lang="en-US" dirty="0" smtClean="0"/>
              <a:t>A       B  and A is a subset of B</a:t>
            </a:r>
          </a:p>
          <a:p>
            <a:pPr marL="552450" lvl="1" indent="0">
              <a:buNone/>
            </a:pPr>
            <a:r>
              <a:rPr lang="en-US" dirty="0"/>
              <a:t> </a:t>
            </a:r>
            <a:r>
              <a:rPr lang="en-US" dirty="0" smtClean="0"/>
              <a:t>    and A is a proper subset, actually is not all of B: A      B</a:t>
            </a:r>
          </a:p>
          <a:p>
            <a:pPr lvl="1"/>
            <a:r>
              <a:rPr lang="en-US" dirty="0" smtClean="0"/>
              <a:t>A       C and A is a subset of C</a:t>
            </a:r>
          </a:p>
          <a:p>
            <a:pPr marL="552450" lvl="1" indent="0">
              <a:buNone/>
            </a:pPr>
            <a:r>
              <a:rPr lang="en-US" dirty="0"/>
              <a:t> </a:t>
            </a:r>
            <a:r>
              <a:rPr lang="en-US" dirty="0" smtClean="0"/>
              <a:t>    and A is not a proper subset, actually is equal to B</a:t>
            </a:r>
          </a:p>
          <a:p>
            <a:pPr marL="482600" indent="-342900"/>
            <a:r>
              <a:rPr lang="en-US" dirty="0" smtClean="0"/>
              <a:t>Caution: sometimes </a:t>
            </a:r>
            <a:r>
              <a:rPr lang="en-US" dirty="0"/>
              <a:t> </a:t>
            </a:r>
            <a:r>
              <a:rPr lang="en-US" dirty="0" smtClean="0"/>
              <a:t>     is used to denote what we denote by </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931081675"/>
              </p:ext>
            </p:extLst>
          </p:nvPr>
        </p:nvGraphicFramePr>
        <p:xfrm>
          <a:off x="4260850" y="5038725"/>
          <a:ext cx="114300" cy="177800"/>
        </p:xfrm>
        <a:graphic>
          <a:graphicData uri="http://schemas.openxmlformats.org/presentationml/2006/ole">
            <mc:AlternateContent xmlns:mc="http://schemas.openxmlformats.org/markup-compatibility/2006">
              <mc:Choice xmlns:v="urn:schemas-microsoft-com:vml" Requires="v">
                <p:oleObj spid="_x0000_s64729" name="Equation" r:id="rId4" imgW="114120" imgH="177480" progId="Equation.DSMT4">
                  <p:embed/>
                </p:oleObj>
              </mc:Choice>
              <mc:Fallback>
                <p:oleObj name="Equation" r:id="rId4" imgW="114120" imgH="177480" progId="Equation.DSMT4">
                  <p:embed/>
                  <p:pic>
                    <p:nvPicPr>
                      <p:cNvPr id="0" name=""/>
                      <p:cNvPicPr/>
                      <p:nvPr/>
                    </p:nvPicPr>
                    <p:blipFill>
                      <a:blip r:embed="rId5"/>
                      <a:stretch>
                        <a:fillRect/>
                      </a:stretch>
                    </p:blipFill>
                    <p:spPr>
                      <a:xfrm>
                        <a:off x="4260850" y="5038725"/>
                        <a:ext cx="114300" cy="1778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048522887"/>
              </p:ext>
            </p:extLst>
          </p:nvPr>
        </p:nvGraphicFramePr>
        <p:xfrm>
          <a:off x="5257800" y="1676400"/>
          <a:ext cx="304800" cy="304800"/>
        </p:xfrm>
        <a:graphic>
          <a:graphicData uri="http://schemas.openxmlformats.org/presentationml/2006/ole">
            <mc:AlternateContent xmlns:mc="http://schemas.openxmlformats.org/markup-compatibility/2006">
              <mc:Choice xmlns:v="urn:schemas-microsoft-com:vml" Requires="v">
                <p:oleObj spid="_x0000_s64730" name="Equation" r:id="rId6" imgW="152280" imgH="152280" progId="Equation.DSMT4">
                  <p:embed/>
                </p:oleObj>
              </mc:Choice>
              <mc:Fallback>
                <p:oleObj name="Equation" r:id="rId6" imgW="152280" imgH="152280" progId="Equation.DSMT4">
                  <p:embed/>
                  <p:pic>
                    <p:nvPicPr>
                      <p:cNvPr id="0" name=""/>
                      <p:cNvPicPr/>
                      <p:nvPr/>
                    </p:nvPicPr>
                    <p:blipFill>
                      <a:blip r:embed="rId7"/>
                      <a:stretch>
                        <a:fillRect/>
                      </a:stretch>
                    </p:blipFill>
                    <p:spPr>
                      <a:xfrm>
                        <a:off x="5257800" y="1676400"/>
                        <a:ext cx="304800" cy="304800"/>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75951915"/>
              </p:ext>
            </p:extLst>
          </p:nvPr>
        </p:nvGraphicFramePr>
        <p:xfrm>
          <a:off x="5257800" y="2133600"/>
          <a:ext cx="215900" cy="259080"/>
        </p:xfrm>
        <a:graphic>
          <a:graphicData uri="http://schemas.openxmlformats.org/presentationml/2006/ole">
            <mc:AlternateContent xmlns:mc="http://schemas.openxmlformats.org/markup-compatibility/2006">
              <mc:Choice xmlns:v="urn:schemas-microsoft-com:vml" Requires="v">
                <p:oleObj spid="_x0000_s64731" name="Equation" r:id="rId8" imgW="126720" imgH="152280" progId="Equation.DSMT4">
                  <p:embed/>
                </p:oleObj>
              </mc:Choice>
              <mc:Fallback>
                <p:oleObj name="Equation" r:id="rId8" imgW="126720" imgH="152280" progId="Equation.DSMT4">
                  <p:embed/>
                  <p:pic>
                    <p:nvPicPr>
                      <p:cNvPr id="0" name=""/>
                      <p:cNvPicPr/>
                      <p:nvPr/>
                    </p:nvPicPr>
                    <p:blipFill>
                      <a:blip r:embed="rId9"/>
                      <a:stretch>
                        <a:fillRect/>
                      </a:stretch>
                    </p:blipFill>
                    <p:spPr>
                      <a:xfrm>
                        <a:off x="5257800" y="2133600"/>
                        <a:ext cx="215900" cy="25908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1949395074"/>
              </p:ext>
            </p:extLst>
          </p:nvPr>
        </p:nvGraphicFramePr>
        <p:xfrm>
          <a:off x="1905000" y="5257800"/>
          <a:ext cx="304800" cy="304800"/>
        </p:xfrm>
        <a:graphic>
          <a:graphicData uri="http://schemas.openxmlformats.org/presentationml/2006/ole">
            <mc:AlternateContent xmlns:mc="http://schemas.openxmlformats.org/markup-compatibility/2006">
              <mc:Choice xmlns:v="urn:schemas-microsoft-com:vml" Requires="v">
                <p:oleObj spid="_x0000_s64732" name="Equation" r:id="rId10" imgW="152280" imgH="152280" progId="Equation.DSMT4">
                  <p:embed/>
                </p:oleObj>
              </mc:Choice>
              <mc:Fallback>
                <p:oleObj name="Equation" r:id="rId10" imgW="152280" imgH="152280" progId="Equation.DSMT4">
                  <p:embed/>
                  <p:pic>
                    <p:nvPicPr>
                      <p:cNvPr id="0" name=""/>
                      <p:cNvPicPr/>
                      <p:nvPr/>
                    </p:nvPicPr>
                    <p:blipFill>
                      <a:blip r:embed="rId7"/>
                      <a:stretch>
                        <a:fillRect/>
                      </a:stretch>
                    </p:blipFill>
                    <p:spPr>
                      <a:xfrm>
                        <a:off x="1905000" y="5257800"/>
                        <a:ext cx="304800" cy="304800"/>
                      </a:xfrm>
                      <a:prstGeom prst="rect">
                        <a:avLst/>
                      </a:prstGeom>
                    </p:spPr>
                  </p:pic>
                </p:oleObj>
              </mc:Fallback>
            </mc:AlternateContent>
          </a:graphicData>
        </a:graphic>
      </p:graphicFrame>
      <p:graphicFrame>
        <p:nvGraphicFramePr>
          <p:cNvPr id="12" name="Object 11"/>
          <p:cNvGraphicFramePr>
            <a:graphicFrameLocks noChangeAspect="1"/>
          </p:cNvGraphicFramePr>
          <p:nvPr>
            <p:extLst>
              <p:ext uri="{D42A27DB-BD31-4B8C-83A1-F6EECF244321}">
                <p14:modId xmlns:p14="http://schemas.microsoft.com/office/powerpoint/2010/main" val="3080896166"/>
              </p:ext>
            </p:extLst>
          </p:nvPr>
        </p:nvGraphicFramePr>
        <p:xfrm>
          <a:off x="1905000" y="4495800"/>
          <a:ext cx="304800" cy="304800"/>
        </p:xfrm>
        <a:graphic>
          <a:graphicData uri="http://schemas.openxmlformats.org/presentationml/2006/ole">
            <mc:AlternateContent xmlns:mc="http://schemas.openxmlformats.org/markup-compatibility/2006">
              <mc:Choice xmlns:v="urn:schemas-microsoft-com:vml" Requires="v">
                <p:oleObj spid="_x0000_s64733" name="Equation" r:id="rId11" imgW="152280" imgH="152280" progId="Equation.DSMT4">
                  <p:embed/>
                </p:oleObj>
              </mc:Choice>
              <mc:Fallback>
                <p:oleObj name="Equation" r:id="rId11" imgW="152280" imgH="152280" progId="Equation.DSMT4">
                  <p:embed/>
                  <p:pic>
                    <p:nvPicPr>
                      <p:cNvPr id="0" name=""/>
                      <p:cNvPicPr/>
                      <p:nvPr/>
                    </p:nvPicPr>
                    <p:blipFill>
                      <a:blip r:embed="rId7"/>
                      <a:stretch>
                        <a:fillRect/>
                      </a:stretch>
                    </p:blipFill>
                    <p:spPr>
                      <a:xfrm>
                        <a:off x="1905000" y="4495800"/>
                        <a:ext cx="304800" cy="304800"/>
                      </a:xfrm>
                      <a:prstGeom prst="rect">
                        <a:avLst/>
                      </a:prstGeom>
                    </p:spPr>
                  </p:pic>
                </p:oleObj>
              </mc:Fallback>
            </mc:AlternateContent>
          </a:graphicData>
        </a:graphic>
      </p:graphicFrame>
      <p:graphicFrame>
        <p:nvGraphicFramePr>
          <p:cNvPr id="13" name="Object 12"/>
          <p:cNvGraphicFramePr>
            <a:graphicFrameLocks noChangeAspect="1"/>
          </p:cNvGraphicFramePr>
          <p:nvPr>
            <p:extLst>
              <p:ext uri="{D42A27DB-BD31-4B8C-83A1-F6EECF244321}">
                <p14:modId xmlns:p14="http://schemas.microsoft.com/office/powerpoint/2010/main" val="3099390148"/>
              </p:ext>
            </p:extLst>
          </p:nvPr>
        </p:nvGraphicFramePr>
        <p:xfrm>
          <a:off x="1752600" y="6400800"/>
          <a:ext cx="304800" cy="304800"/>
        </p:xfrm>
        <a:graphic>
          <a:graphicData uri="http://schemas.openxmlformats.org/presentationml/2006/ole">
            <mc:AlternateContent xmlns:mc="http://schemas.openxmlformats.org/markup-compatibility/2006">
              <mc:Choice xmlns:v="urn:schemas-microsoft-com:vml" Requires="v">
                <p:oleObj spid="_x0000_s64734" name="Equation" r:id="rId12" imgW="152280" imgH="152280" progId="Equation.DSMT4">
                  <p:embed/>
                </p:oleObj>
              </mc:Choice>
              <mc:Fallback>
                <p:oleObj name="Equation" r:id="rId12" imgW="152280" imgH="152280" progId="Equation.DSMT4">
                  <p:embed/>
                  <p:pic>
                    <p:nvPicPr>
                      <p:cNvPr id="0" name=""/>
                      <p:cNvPicPr/>
                      <p:nvPr/>
                    </p:nvPicPr>
                    <p:blipFill>
                      <a:blip r:embed="rId7"/>
                      <a:stretch>
                        <a:fillRect/>
                      </a:stretch>
                    </p:blipFill>
                    <p:spPr>
                      <a:xfrm>
                        <a:off x="1752600" y="6400800"/>
                        <a:ext cx="304800" cy="304800"/>
                      </a:xfrm>
                      <a:prstGeom prst="rect">
                        <a:avLst/>
                      </a:prstGeom>
                    </p:spPr>
                  </p:pic>
                </p:oleObj>
              </mc:Fallback>
            </mc:AlternateContent>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val="3316520467"/>
              </p:ext>
            </p:extLst>
          </p:nvPr>
        </p:nvGraphicFramePr>
        <p:xfrm>
          <a:off x="7315200" y="4876800"/>
          <a:ext cx="304800" cy="254000"/>
        </p:xfrm>
        <a:graphic>
          <a:graphicData uri="http://schemas.openxmlformats.org/presentationml/2006/ole">
            <mc:AlternateContent xmlns:mc="http://schemas.openxmlformats.org/markup-compatibility/2006">
              <mc:Choice xmlns:v="urn:schemas-microsoft-com:vml" Requires="v">
                <p:oleObj spid="_x0000_s64735" name="Equation" r:id="rId13" imgW="152280" imgH="126720" progId="Equation.DSMT4">
                  <p:embed/>
                </p:oleObj>
              </mc:Choice>
              <mc:Fallback>
                <p:oleObj name="Equation" r:id="rId13" imgW="152280" imgH="126720" progId="Equation.DSMT4">
                  <p:embed/>
                  <p:pic>
                    <p:nvPicPr>
                      <p:cNvPr id="0" name=""/>
                      <p:cNvPicPr/>
                      <p:nvPr/>
                    </p:nvPicPr>
                    <p:blipFill>
                      <a:blip r:embed="rId14"/>
                      <a:stretch>
                        <a:fillRect/>
                      </a:stretch>
                    </p:blipFill>
                    <p:spPr>
                      <a:xfrm>
                        <a:off x="7315200" y="4876800"/>
                        <a:ext cx="304800" cy="254000"/>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3790978507"/>
              </p:ext>
            </p:extLst>
          </p:nvPr>
        </p:nvGraphicFramePr>
        <p:xfrm>
          <a:off x="4114800" y="6019800"/>
          <a:ext cx="304800" cy="254000"/>
        </p:xfrm>
        <a:graphic>
          <a:graphicData uri="http://schemas.openxmlformats.org/presentationml/2006/ole">
            <mc:AlternateContent xmlns:mc="http://schemas.openxmlformats.org/markup-compatibility/2006">
              <mc:Choice xmlns:v="urn:schemas-microsoft-com:vml" Requires="v">
                <p:oleObj spid="_x0000_s64736" name="Equation" r:id="rId15" imgW="152280" imgH="126720" progId="Equation.DSMT4">
                  <p:embed/>
                </p:oleObj>
              </mc:Choice>
              <mc:Fallback>
                <p:oleObj name="Equation" r:id="rId15" imgW="152280" imgH="126720" progId="Equation.DSMT4">
                  <p:embed/>
                  <p:pic>
                    <p:nvPicPr>
                      <p:cNvPr id="0" name=""/>
                      <p:cNvPicPr/>
                      <p:nvPr/>
                    </p:nvPicPr>
                    <p:blipFill>
                      <a:blip r:embed="rId16"/>
                      <a:stretch>
                        <a:fillRect/>
                      </a:stretch>
                    </p:blipFill>
                    <p:spPr>
                      <a:xfrm>
                        <a:off x="4114800" y="6019800"/>
                        <a:ext cx="304800" cy="254000"/>
                      </a:xfrm>
                      <a:prstGeom prst="rect">
                        <a:avLst/>
                      </a:prstGeom>
                    </p:spPr>
                  </p:pic>
                </p:oleObj>
              </mc:Fallback>
            </mc:AlternateContent>
          </a:graphicData>
        </a:graphic>
      </p:graphicFrame>
    </p:spTree>
    <p:extLst>
      <p:ext uri="{BB962C8B-B14F-4D97-AF65-F5344CB8AC3E}">
        <p14:creationId xmlns:p14="http://schemas.microsoft.com/office/powerpoint/2010/main" val="800395674"/>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itle 1"/>
          <p:cNvSpPr>
            <a:spLocks noGrp="1"/>
          </p:cNvSpPr>
          <p:nvPr>
            <p:ph type="title"/>
          </p:nvPr>
        </p:nvSpPr>
        <p:spPr/>
        <p:txBody>
          <a:bodyPr/>
          <a:lstStyle/>
          <a:p>
            <a:r>
              <a:rPr lang="en-US" dirty="0" smtClean="0"/>
              <a:t>Taught</a:t>
            </a:r>
          </a:p>
        </p:txBody>
      </p:sp>
      <p:sp>
        <p:nvSpPr>
          <p:cNvPr id="117763" name="Content Placeholder 2"/>
          <p:cNvSpPr>
            <a:spLocks noGrp="1"/>
          </p:cNvSpPr>
          <p:nvPr>
            <p:ph idx="1"/>
          </p:nvPr>
        </p:nvSpPr>
        <p:spPr/>
        <p:txBody>
          <a:bodyPr/>
          <a:lstStyle/>
          <a:p>
            <a:r>
              <a:rPr lang="en-US" b="1" i="1" dirty="0" smtClean="0">
                <a:solidFill>
                  <a:srgbClr val="FC0128"/>
                </a:solidFill>
              </a:rPr>
              <a:t>Taught</a:t>
            </a:r>
            <a:r>
              <a:rPr lang="en-US" dirty="0" smtClean="0"/>
              <a:t>; relationship</a:t>
            </a:r>
          </a:p>
          <a:p>
            <a:r>
              <a:rPr lang="en-US" dirty="0" smtClean="0"/>
              <a:t>Relationship among/between</a:t>
            </a:r>
          </a:p>
          <a:p>
            <a:pPr lvl="1"/>
            <a:r>
              <a:rPr lang="en-US" b="1" i="1" dirty="0" smtClean="0">
                <a:solidFill>
                  <a:srgbClr val="FF0000"/>
                </a:solidFill>
              </a:rPr>
              <a:t>Professor</a:t>
            </a:r>
          </a:p>
          <a:p>
            <a:pPr lvl="1"/>
            <a:r>
              <a:rPr lang="en-US" b="1" i="1" dirty="0" smtClean="0">
                <a:solidFill>
                  <a:srgbClr val="FF0000"/>
                </a:solidFill>
              </a:rPr>
              <a:t>Section</a:t>
            </a:r>
          </a:p>
          <a:p>
            <a:r>
              <a:rPr lang="en-US" dirty="0" smtClean="0"/>
              <a:t>Attributes</a:t>
            </a:r>
          </a:p>
          <a:p>
            <a:pPr>
              <a:buFont typeface="Monotype Sorts" pitchFamily="2" charset="2"/>
              <a:buNone/>
            </a:pPr>
            <a:endParaRPr lang="en-US" dirty="0" smtClean="0"/>
          </a:p>
          <a:p>
            <a:pPr>
              <a:buFont typeface="Monotype Sorts" pitchFamily="2" charset="2"/>
              <a:buNone/>
            </a:pPr>
            <a:endParaRPr lang="en-US" dirty="0" smtClean="0"/>
          </a:p>
          <a:p>
            <a:pPr>
              <a:buFont typeface="Monotype Sorts" pitchFamily="2" charset="2"/>
              <a:buNone/>
            </a:pPr>
            <a:endParaRPr lang="en-US" dirty="0" smtClean="0"/>
          </a:p>
          <a:p>
            <a:pPr>
              <a:buFont typeface="Monotype Sorts" pitchFamily="2" charset="2"/>
              <a:buNone/>
            </a:pPr>
            <a:endParaRPr lang="en-US" dirty="0" smtClean="0"/>
          </a:p>
          <a:p>
            <a:r>
              <a:rPr lang="en-US" dirty="0" smtClean="0"/>
              <a:t>This tells us which professor teach which sections</a:t>
            </a:r>
          </a:p>
          <a:p>
            <a:pPr lvl="1"/>
            <a:r>
              <a:rPr lang="en-US" dirty="0" smtClean="0"/>
              <a:t>Note there is no cardinality constraint: any number of professors, including zero professors can teach a section (no professor yet assigned, or hypothetical situation)</a:t>
            </a:r>
          </a:p>
          <a:p>
            <a:pPr lvl="1"/>
            <a:r>
              <a:rPr lang="en-US" dirty="0" smtClean="0"/>
              <a:t>If we wanted, we could have put 1..* between Section and Taught to specify that at least one professor has to be assigned to each section</a:t>
            </a:r>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lstStyle/>
          <a:p>
            <a:r>
              <a:rPr lang="en-US" dirty="0" smtClean="0"/>
              <a:t>Our ER Diagram</a:t>
            </a:r>
          </a:p>
        </p:txBody>
      </p:sp>
      <p:graphicFrame>
        <p:nvGraphicFramePr>
          <p:cNvPr id="57346"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7382"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1"/>
          <p:cNvSpPr>
            <a:spLocks noGrp="1"/>
          </p:cNvSpPr>
          <p:nvPr>
            <p:ph type="title"/>
          </p:nvPr>
        </p:nvSpPr>
        <p:spPr/>
        <p:txBody>
          <a:bodyPr/>
          <a:lstStyle/>
          <a:p>
            <a:r>
              <a:rPr lang="en-US" dirty="0" smtClean="0"/>
              <a:t>Taught</a:t>
            </a:r>
          </a:p>
        </p:txBody>
      </p:sp>
      <p:sp>
        <p:nvSpPr>
          <p:cNvPr id="118787" name="Content Placeholder 2"/>
          <p:cNvSpPr>
            <a:spLocks noGrp="1"/>
          </p:cNvSpPr>
          <p:nvPr>
            <p:ph idx="1"/>
          </p:nvPr>
        </p:nvSpPr>
        <p:spPr/>
        <p:txBody>
          <a:bodyPr/>
          <a:lstStyle/>
          <a:p>
            <a:r>
              <a:rPr lang="en-US" dirty="0" smtClean="0"/>
              <a:t>We want to think of Taught as an entity</a:t>
            </a:r>
          </a:p>
          <a:p>
            <a:pPr lvl="1"/>
            <a:r>
              <a:rPr lang="en-US" dirty="0" smtClean="0"/>
              <a:t>We will see soon why</a:t>
            </a:r>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p:cNvSpPr>
            <a:spLocks noGrp="1" noChangeArrowheads="1"/>
          </p:cNvSpPr>
          <p:nvPr>
            <p:ph type="title"/>
          </p:nvPr>
        </p:nvSpPr>
        <p:spPr/>
        <p:txBody>
          <a:bodyPr/>
          <a:lstStyle/>
          <a:p>
            <a:r>
              <a:rPr lang="en-US" dirty="0" smtClean="0"/>
              <a:t>Our ER Diagram</a:t>
            </a:r>
          </a:p>
        </p:txBody>
      </p:sp>
      <p:graphicFrame>
        <p:nvGraphicFramePr>
          <p:cNvPr id="58370"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8406" name="Visio" r:id="rId4" imgW="15407926" imgH="9292828" progId="Visio.Drawing.11">
                  <p:embed/>
                </p:oleObj>
              </mc:Choice>
              <mc:Fallback>
                <p:oleObj name="Visio" r:id="rId4" imgW="15407926" imgH="9292828"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p:cNvSpPr>
            <a:spLocks noGrp="1"/>
          </p:cNvSpPr>
          <p:nvPr>
            <p:ph type="title"/>
          </p:nvPr>
        </p:nvSpPr>
        <p:spPr/>
        <p:txBody>
          <a:bodyPr/>
          <a:lstStyle/>
          <a:p>
            <a:r>
              <a:rPr lang="en-US" dirty="0" smtClean="0"/>
              <a:t>Monitors</a:t>
            </a:r>
          </a:p>
        </p:txBody>
      </p:sp>
      <p:sp>
        <p:nvSpPr>
          <p:cNvPr id="3" name="Content Placeholder 2"/>
          <p:cNvSpPr>
            <a:spLocks noGrp="1"/>
          </p:cNvSpPr>
          <p:nvPr>
            <p:ph idx="1"/>
          </p:nvPr>
        </p:nvSpPr>
        <p:spPr/>
        <p:txBody>
          <a:bodyPr/>
          <a:lstStyle/>
          <a:p>
            <a:pPr>
              <a:defRPr/>
            </a:pPr>
            <a:r>
              <a:rPr lang="en-US" b="1" i="1" dirty="0" smtClean="0">
                <a:solidFill>
                  <a:srgbClr val="FC0128"/>
                </a:solidFill>
              </a:rPr>
              <a:t>Monitors</a:t>
            </a:r>
            <a:r>
              <a:rPr lang="en-US" dirty="0" smtClean="0"/>
              <a:t>; relationship</a:t>
            </a:r>
          </a:p>
          <a:p>
            <a:pPr>
              <a:defRPr/>
            </a:pPr>
            <a:r>
              <a:rPr lang="en-US" dirty="0" smtClean="0"/>
              <a:t>Relationship among/between</a:t>
            </a:r>
          </a:p>
          <a:p>
            <a:pPr lvl="1">
              <a:defRPr/>
            </a:pPr>
            <a:r>
              <a:rPr lang="en-US" b="1" i="1" dirty="0" smtClean="0">
                <a:solidFill>
                  <a:srgbClr val="FF0000"/>
                </a:solidFill>
              </a:rPr>
              <a:t>Professor</a:t>
            </a:r>
          </a:p>
          <a:p>
            <a:pPr lvl="1">
              <a:defRPr/>
            </a:pPr>
            <a:r>
              <a:rPr lang="en-US" b="1" i="1" dirty="0" smtClean="0">
                <a:solidFill>
                  <a:srgbClr val="FF0000"/>
                </a:solidFill>
              </a:rPr>
              <a:t>Taught </a:t>
            </a:r>
            <a:r>
              <a:rPr lang="en-US" dirty="0" smtClean="0"/>
              <a:t>(considered as an entity)</a:t>
            </a:r>
          </a:p>
          <a:p>
            <a:pPr>
              <a:defRPr/>
            </a:pPr>
            <a:r>
              <a:rPr lang="en-US" dirty="0" smtClean="0"/>
              <a:t>Attributes</a:t>
            </a:r>
          </a:p>
          <a:p>
            <a:pPr>
              <a:defRPr/>
            </a:pPr>
            <a:r>
              <a:rPr lang="en-US" dirty="0" smtClean="0"/>
              <a:t>Constraints</a:t>
            </a:r>
          </a:p>
          <a:p>
            <a:pPr lvl="1">
              <a:defRPr/>
            </a:pPr>
            <a:r>
              <a:rPr lang="en-US" dirty="0" smtClean="0">
                <a:solidFill>
                  <a:schemeClr val="accent4">
                    <a:lumMod val="75000"/>
                  </a:schemeClr>
                </a:solidFill>
              </a:rPr>
              <a:t>Cardinality: 0..1 between Taught and Professor</a:t>
            </a:r>
          </a:p>
          <a:p>
            <a:pPr>
              <a:buFont typeface="Monotype Sorts" pitchFamily="2" charset="2"/>
              <a:buNone/>
              <a:defRPr/>
            </a:pPr>
            <a:endParaRPr lang="en-US" dirty="0" smtClean="0"/>
          </a:p>
          <a:p>
            <a:pPr>
              <a:defRPr/>
            </a:pPr>
            <a:endParaRPr lang="en-US" dirty="0" smtClean="0"/>
          </a:p>
          <a:p>
            <a:pPr>
              <a:defRPr/>
            </a:pPr>
            <a:r>
              <a:rPr lang="en-US" dirty="0" smtClean="0"/>
              <a:t>This models the fact that Taught (really a teaching assignment) may need to be monitored by a professor and at most one professor is needed for such monitoring</a:t>
            </a:r>
          </a:p>
          <a:p>
            <a:pPr lvl="1">
              <a:defRPr/>
            </a:pPr>
            <a:r>
              <a:rPr lang="en-US" dirty="0" smtClean="0"/>
              <a:t>We are not saying whether the professor monitoring the assignment has to be different from the teaching professor in this assignment (but we could do it in SQL DDL, as we shall see later)</a:t>
            </a:r>
          </a:p>
          <a:p>
            <a:pPr>
              <a:buFont typeface="Monotype Sorts" pitchFamily="2" charset="2"/>
              <a:buNone/>
              <a:defRPr/>
            </a:pPr>
            <a:endParaRPr lang="en-US" dirty="0"/>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ChangeArrowheads="1"/>
          </p:cNvSpPr>
          <p:nvPr>
            <p:ph type="title"/>
          </p:nvPr>
        </p:nvSpPr>
        <p:spPr/>
        <p:txBody>
          <a:bodyPr/>
          <a:lstStyle/>
          <a:p>
            <a:r>
              <a:rPr lang="en-US" dirty="0" smtClean="0"/>
              <a:t>Our ER Diagram</a:t>
            </a:r>
          </a:p>
        </p:txBody>
      </p:sp>
      <p:graphicFrame>
        <p:nvGraphicFramePr>
          <p:cNvPr id="59394"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9430" name="Visio" r:id="rId4" imgW="15407926" imgH="9292828" progId="Visio.Drawing.11">
                  <p:embed/>
                </p:oleObj>
              </mc:Choice>
              <mc:Fallback>
                <p:oleObj name="Visio" r:id="rId4" imgW="15407926" imgH="9292828"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itle 1"/>
          <p:cNvSpPr>
            <a:spLocks noGrp="1"/>
          </p:cNvSpPr>
          <p:nvPr>
            <p:ph type="title"/>
          </p:nvPr>
        </p:nvSpPr>
        <p:spPr/>
        <p:txBody>
          <a:bodyPr/>
          <a:lstStyle/>
          <a:p>
            <a:r>
              <a:rPr lang="en-US" dirty="0" smtClean="0"/>
              <a:t>What Can We Learn From The Diagram?</a:t>
            </a:r>
          </a:p>
        </p:txBody>
      </p:sp>
      <p:sp>
        <p:nvSpPr>
          <p:cNvPr id="120835" name="Content Placeholder 2"/>
          <p:cNvSpPr>
            <a:spLocks noGrp="1"/>
          </p:cNvSpPr>
          <p:nvPr>
            <p:ph idx="1"/>
          </p:nvPr>
        </p:nvSpPr>
        <p:spPr/>
        <p:txBody>
          <a:bodyPr/>
          <a:lstStyle/>
          <a:p>
            <a:r>
              <a:rPr lang="en-US" dirty="0" smtClean="0"/>
              <a:t>Let’s look</a:t>
            </a:r>
          </a:p>
          <a:p>
            <a:r>
              <a:rPr lang="en-US" dirty="0" smtClean="0"/>
              <a:t>We will review everything we can learn just by looking at the diagram</a:t>
            </a:r>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p:cNvSpPr>
            <a:spLocks noGrp="1" noChangeArrowheads="1"/>
          </p:cNvSpPr>
          <p:nvPr>
            <p:ph type="title"/>
          </p:nvPr>
        </p:nvSpPr>
        <p:spPr/>
        <p:txBody>
          <a:bodyPr/>
          <a:lstStyle/>
          <a:p>
            <a:r>
              <a:rPr lang="en-US" dirty="0" smtClean="0"/>
              <a:t>Our ER Diagram</a:t>
            </a:r>
          </a:p>
        </p:txBody>
      </p:sp>
      <p:graphicFrame>
        <p:nvGraphicFramePr>
          <p:cNvPr id="60418"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60454" name="Visio" r:id="rId4" imgW="15407926" imgH="9292828" progId="Visio.Drawing.11">
                  <p:embed/>
                </p:oleObj>
              </mc:Choice>
              <mc:Fallback>
                <p:oleObj name="Visio" r:id="rId4" imgW="15407926" imgH="9292828"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1"/>
          <p:cNvSpPr>
            <a:spLocks noGrp="1"/>
          </p:cNvSpPr>
          <p:nvPr>
            <p:ph type="title"/>
          </p:nvPr>
        </p:nvSpPr>
        <p:spPr/>
        <p:txBody>
          <a:bodyPr/>
          <a:lstStyle/>
          <a:p>
            <a:r>
              <a:rPr lang="en-US" dirty="0" smtClean="0"/>
              <a:t>GPA</a:t>
            </a:r>
          </a:p>
        </p:txBody>
      </p:sp>
      <p:sp>
        <p:nvSpPr>
          <p:cNvPr id="121859" name="Content Placeholder 2"/>
          <p:cNvSpPr>
            <a:spLocks noGrp="1"/>
          </p:cNvSpPr>
          <p:nvPr>
            <p:ph idx="1"/>
          </p:nvPr>
        </p:nvSpPr>
        <p:spPr/>
        <p:txBody>
          <a:bodyPr/>
          <a:lstStyle/>
          <a:p>
            <a:r>
              <a:rPr lang="en-US" dirty="0" smtClean="0"/>
              <a:t>We now observe that GPA should probably be modeled as a derived attribute, as it is computed from the student’s grade history</a:t>
            </a:r>
          </a:p>
          <a:p>
            <a:r>
              <a:rPr lang="en-US" dirty="0" smtClean="0"/>
              <a:t>So, we may want to revise the diagram</a:t>
            </a:r>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Rectangle 2"/>
          <p:cNvSpPr>
            <a:spLocks noGrp="1" noChangeArrowheads="1"/>
          </p:cNvSpPr>
          <p:nvPr>
            <p:ph type="title"/>
          </p:nvPr>
        </p:nvSpPr>
        <p:spPr/>
        <p:txBody>
          <a:bodyPr/>
          <a:lstStyle/>
          <a:p>
            <a:r>
              <a:rPr lang="en-US" dirty="0" smtClean="0"/>
              <a:t>Our ER Diagram</a:t>
            </a:r>
          </a:p>
        </p:txBody>
      </p:sp>
      <p:graphicFrame>
        <p:nvGraphicFramePr>
          <p:cNvPr id="61442" name="Object 3"/>
          <p:cNvGraphicFramePr>
            <a:graphicFrameLocks noGrp="1" noChangeAspect="1"/>
          </p:cNvGraphicFramePr>
          <p:nvPr>
            <p:ph idx="1"/>
            <p:extLst>
              <p:ext uri="{D42A27DB-BD31-4B8C-83A1-F6EECF244321}">
                <p14:modId xmlns:p14="http://schemas.microsoft.com/office/powerpoint/2010/main" val="1317961470"/>
              </p:ext>
            </p:extLst>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61478" name="Visio" r:id="rId4" imgW="15408072" imgH="9292887" progId="Visio.Drawing.11">
                  <p:embed/>
                </p:oleObj>
              </mc:Choice>
              <mc:Fallback>
                <p:oleObj name="Visio" r:id="rId4" imgW="15408072" imgH="9292887" progId="Visio.Drawing.11">
                  <p:embed/>
                  <p:pic>
                    <p:nvPicPr>
                      <p:cNvPr id="0" name="Object 3"/>
                      <p:cNvPicPr>
                        <a:picLocks noChangeAspect="1" noChangeArrowheads="1"/>
                      </p:cNvPicPr>
                      <p:nvPr/>
                    </p:nvPicPr>
                    <p:blipFill>
                      <a:blip r:embed="rId5"/>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p:txBody>
          <a:bodyPr/>
          <a:lstStyle/>
          <a:p>
            <a:r>
              <a:rPr lang="en-US" dirty="0" smtClean="0"/>
              <a:t>Keys</a:t>
            </a:r>
          </a:p>
        </p:txBody>
      </p:sp>
      <p:sp>
        <p:nvSpPr>
          <p:cNvPr id="5124" name="Rectangle 3"/>
          <p:cNvSpPr>
            <a:spLocks noGrp="1" noChangeArrowheads="1"/>
          </p:cNvSpPr>
          <p:nvPr>
            <p:ph type="body" sz="half" idx="1"/>
          </p:nvPr>
        </p:nvSpPr>
        <p:spPr>
          <a:xfrm>
            <a:off x="685800" y="1219200"/>
            <a:ext cx="8534400" cy="3429000"/>
          </a:xfrm>
        </p:spPr>
        <p:txBody>
          <a:bodyPr/>
          <a:lstStyle/>
          <a:p>
            <a:r>
              <a:rPr lang="en-US" dirty="0" smtClean="0"/>
              <a:t>Most of the times, some subset (proper or not) of the attributes of an entity has the property that </a:t>
            </a:r>
            <a:r>
              <a:rPr lang="en-US" dirty="0" smtClean="0">
                <a:solidFill>
                  <a:srgbClr val="FF0000"/>
                </a:solidFill>
              </a:rPr>
              <a:t>two different entities in an entity set must differ on the values of these attributes</a:t>
            </a:r>
          </a:p>
          <a:p>
            <a:r>
              <a:rPr lang="en-US" dirty="0" smtClean="0"/>
              <a:t>This must hold for all conceivable entities in our database</a:t>
            </a:r>
          </a:p>
          <a:p>
            <a:r>
              <a:rPr lang="en-US" dirty="0" smtClean="0"/>
              <a:t>Such a set of attributes is called a </a:t>
            </a:r>
            <a:r>
              <a:rPr lang="en-US" b="1" i="1" dirty="0" smtClean="0">
                <a:solidFill>
                  <a:srgbClr val="FC0128"/>
                </a:solidFill>
              </a:rPr>
              <a:t>superkey </a:t>
            </a:r>
            <a:r>
              <a:rPr lang="en-US" dirty="0" smtClean="0"/>
              <a:t>(“weak” superset of a key: either proper superset or equal)</a:t>
            </a:r>
            <a:endParaRPr lang="en-US" b="1" i="1" dirty="0" smtClean="0">
              <a:solidFill>
                <a:srgbClr val="FC0128"/>
              </a:solidFill>
            </a:endParaRPr>
          </a:p>
          <a:p>
            <a:r>
              <a:rPr lang="en-US" dirty="0" smtClean="0"/>
              <a:t>A minimal superkey is called a </a:t>
            </a:r>
            <a:r>
              <a:rPr lang="en-US" b="1" i="1" dirty="0" smtClean="0">
                <a:solidFill>
                  <a:srgbClr val="FC0128"/>
                </a:solidFill>
              </a:rPr>
              <a:t>key </a:t>
            </a:r>
            <a:r>
              <a:rPr lang="en-US" dirty="0" smtClean="0">
                <a:solidFill>
                  <a:schemeClr val="folHlink"/>
                </a:solidFill>
              </a:rPr>
              <a:t>(sometimes called a </a:t>
            </a:r>
            <a:r>
              <a:rPr lang="en-US" b="1" i="1" dirty="0" smtClean="0">
                <a:solidFill>
                  <a:srgbClr val="FF0000"/>
                </a:solidFill>
              </a:rPr>
              <a:t>candidate key</a:t>
            </a:r>
            <a:r>
              <a:rPr lang="en-US" dirty="0" smtClean="0">
                <a:solidFill>
                  <a:schemeClr val="folHlink"/>
                </a:solidFill>
              </a:rPr>
              <a:t>)</a:t>
            </a:r>
            <a:r>
              <a:rPr lang="en-US" dirty="0" smtClean="0"/>
              <a:t>.</a:t>
            </a:r>
          </a:p>
          <a:p>
            <a:pPr lvl="1"/>
            <a:r>
              <a:rPr lang="en-US" dirty="0" smtClean="0"/>
              <a:t>This means that no proper subset of it is itself a superkey</a:t>
            </a:r>
          </a:p>
        </p:txBody>
      </p:sp>
      <p:graphicFrame>
        <p:nvGraphicFramePr>
          <p:cNvPr id="5122" name="Object 4"/>
          <p:cNvGraphicFramePr>
            <a:graphicFrameLocks noGrp="1" noChangeAspect="1"/>
          </p:cNvGraphicFramePr>
          <p:nvPr>
            <p:ph sz="half" idx="2"/>
            <p:extLst>
              <p:ext uri="{D42A27DB-BD31-4B8C-83A1-F6EECF244321}">
                <p14:modId xmlns:p14="http://schemas.microsoft.com/office/powerpoint/2010/main" val="695790440"/>
              </p:ext>
            </p:extLst>
          </p:nvPr>
        </p:nvGraphicFramePr>
        <p:xfrm>
          <a:off x="762000" y="5410200"/>
          <a:ext cx="8534400" cy="1377950"/>
        </p:xfrm>
        <a:graphic>
          <a:graphicData uri="http://schemas.openxmlformats.org/presentationml/2006/ole">
            <mc:AlternateContent xmlns:mc="http://schemas.openxmlformats.org/markup-compatibility/2006">
              <mc:Choice xmlns:v="urn:schemas-microsoft-com:vml" Requires="v">
                <p:oleObj spid="_x0000_s5158" name="Visio" r:id="rId4" imgW="9404223" imgH="1517523" progId="Visio.Drawing.11">
                  <p:embed/>
                </p:oleObj>
              </mc:Choice>
              <mc:Fallback>
                <p:oleObj name="Visio" r:id="rId4" imgW="9404223" imgH="15175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5410200"/>
                        <a:ext cx="8534400" cy="137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Title 1"/>
          <p:cNvSpPr>
            <a:spLocks noGrp="1"/>
          </p:cNvSpPr>
          <p:nvPr>
            <p:ph type="title"/>
          </p:nvPr>
        </p:nvSpPr>
        <p:spPr/>
        <p:txBody>
          <a:bodyPr/>
          <a:lstStyle/>
          <a:p>
            <a:r>
              <a:rPr lang="en-US" dirty="0" smtClean="0"/>
              <a:t>Some Constraints Are Difficult To Specify </a:t>
            </a:r>
          </a:p>
        </p:txBody>
      </p:sp>
      <p:sp>
        <p:nvSpPr>
          <p:cNvPr id="62468" name="Content Placeholder 2"/>
          <p:cNvSpPr>
            <a:spLocks noGrp="1"/>
          </p:cNvSpPr>
          <p:nvPr>
            <p:ph idx="1"/>
          </p:nvPr>
        </p:nvSpPr>
        <p:spPr>
          <a:xfrm>
            <a:off x="685800" y="1219200"/>
            <a:ext cx="8534400" cy="2133600"/>
          </a:xfrm>
        </p:spPr>
        <p:txBody>
          <a:bodyPr/>
          <a:lstStyle/>
          <a:p>
            <a:r>
              <a:rPr lang="en-US" dirty="0" smtClean="0"/>
              <a:t>Imagine that we also have relationship Qualified between Professor and Course specifying which professors are qualified to teach which courses</a:t>
            </a:r>
          </a:p>
          <a:p>
            <a:r>
              <a:rPr lang="en-US" dirty="0" smtClean="0"/>
              <a:t>We probably use words and not diagrams to say that only a qualified professor can teach a course</a:t>
            </a:r>
          </a:p>
        </p:txBody>
      </p:sp>
      <p:graphicFrame>
        <p:nvGraphicFramePr>
          <p:cNvPr id="62466" name="Object 5"/>
          <p:cNvGraphicFramePr>
            <a:graphicFrameLocks noChangeAspect="1"/>
          </p:cNvGraphicFramePr>
          <p:nvPr/>
        </p:nvGraphicFramePr>
        <p:xfrm>
          <a:off x="1600200" y="3657600"/>
          <a:ext cx="6777038" cy="3092450"/>
        </p:xfrm>
        <a:graphic>
          <a:graphicData uri="http://schemas.openxmlformats.org/presentationml/2006/ole">
            <mc:AlternateContent xmlns:mc="http://schemas.openxmlformats.org/markup-compatibility/2006">
              <mc:Choice xmlns:v="urn:schemas-microsoft-com:vml" Requires="v">
                <p:oleObj spid="_x0000_s62502" name="Visio" r:id="rId4" imgW="9224820" imgH="4209193" progId="Visio.Drawing.11">
                  <p:embed/>
                </p:oleObj>
              </mc:Choice>
              <mc:Fallback>
                <p:oleObj name="Visio" r:id="rId4" imgW="9224820" imgH="4209193"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00200" y="3657600"/>
                        <a:ext cx="6777038" cy="30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p:cNvSpPr>
            <a:spLocks noGrp="1"/>
          </p:cNvSpPr>
          <p:nvPr>
            <p:ph type="title"/>
          </p:nvPr>
        </p:nvSpPr>
        <p:spPr/>
        <p:txBody>
          <a:bodyPr/>
          <a:lstStyle/>
          <a:p>
            <a:r>
              <a:rPr lang="en-US" dirty="0" smtClean="0"/>
              <a:t>Annotate, Annotate, Annotate …</a:t>
            </a:r>
          </a:p>
        </p:txBody>
      </p:sp>
      <p:sp>
        <p:nvSpPr>
          <p:cNvPr id="122883" name="Content Placeholder 2"/>
          <p:cNvSpPr>
            <a:spLocks noGrp="1"/>
          </p:cNvSpPr>
          <p:nvPr>
            <p:ph idx="1"/>
          </p:nvPr>
        </p:nvSpPr>
        <p:spPr/>
        <p:txBody>
          <a:bodyPr/>
          <a:lstStyle/>
          <a:p>
            <a:r>
              <a:rPr lang="en-US" dirty="0" smtClean="0"/>
              <a:t>An ER diagram should be annotated with all known constraints</a:t>
            </a:r>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title"/>
          </p:nvPr>
        </p:nvSpPr>
        <p:spPr/>
        <p:txBody>
          <a:bodyPr/>
          <a:lstStyle/>
          <a:p>
            <a:r>
              <a:rPr lang="en-US" dirty="0" smtClean="0"/>
              <a:t>Hierarchy For Our ER Diagram</a:t>
            </a:r>
          </a:p>
        </p:txBody>
      </p:sp>
      <p:sp>
        <p:nvSpPr>
          <p:cNvPr id="123907" name="Rectangle 3"/>
          <p:cNvSpPr>
            <a:spLocks noGrp="1" noChangeArrowheads="1"/>
          </p:cNvSpPr>
          <p:nvPr>
            <p:ph type="body" idx="1"/>
          </p:nvPr>
        </p:nvSpPr>
        <p:spPr/>
        <p:txBody>
          <a:bodyPr/>
          <a:lstStyle/>
          <a:p>
            <a:r>
              <a:rPr lang="en-US" dirty="0" smtClean="0"/>
              <a:t>There is a natural hierarchy for our ER diagram</a:t>
            </a:r>
          </a:p>
          <a:p>
            <a:r>
              <a:rPr lang="en-US" dirty="0" smtClean="0"/>
              <a:t>It shows us going from bottom to top how the ER diagram was constructed</a:t>
            </a:r>
          </a:p>
          <a:p>
            <a:r>
              <a:rPr lang="en-US" dirty="0" smtClean="0"/>
              <a:t>Section and Offered have to constructed together as there is a circular dependency between them</a:t>
            </a:r>
          </a:p>
          <a:p>
            <a:r>
              <a:rPr lang="en-US" dirty="0" smtClean="0"/>
              <a:t>Similar issue comes up when dealing with ISA</a:t>
            </a:r>
          </a:p>
          <a:p>
            <a:endParaRPr lang="en-US" dirty="0" smtClean="0"/>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Rectangle 2"/>
          <p:cNvSpPr>
            <a:spLocks noGrp="1" noChangeArrowheads="1"/>
          </p:cNvSpPr>
          <p:nvPr>
            <p:ph type="title"/>
          </p:nvPr>
        </p:nvSpPr>
        <p:spPr/>
        <p:txBody>
          <a:bodyPr/>
          <a:lstStyle/>
          <a:p>
            <a:r>
              <a:rPr lang="en-US" dirty="0" smtClean="0"/>
              <a:t>Hierarchy For Our ER Diagram</a:t>
            </a:r>
          </a:p>
        </p:txBody>
      </p:sp>
      <p:graphicFrame>
        <p:nvGraphicFramePr>
          <p:cNvPr id="63490" name="Object 3"/>
          <p:cNvGraphicFramePr>
            <a:graphicFrameLocks noGrp="1" noChangeAspect="1"/>
          </p:cNvGraphicFramePr>
          <p:nvPr>
            <p:ph idx="1"/>
          </p:nvPr>
        </p:nvGraphicFramePr>
        <p:xfrm>
          <a:off x="685800" y="2557463"/>
          <a:ext cx="8532813" cy="3419475"/>
        </p:xfrm>
        <a:graphic>
          <a:graphicData uri="http://schemas.openxmlformats.org/presentationml/2006/ole">
            <mc:AlternateContent xmlns:mc="http://schemas.openxmlformats.org/markup-compatibility/2006">
              <mc:Choice xmlns:v="urn:schemas-microsoft-com:vml" Requires="v">
                <p:oleObj spid="_x0000_s63526" name="Visio" r:id="rId4" imgW="27466766" imgH="11007376" progId="Visio.Drawing.11">
                  <p:embed/>
                </p:oleObj>
              </mc:Choice>
              <mc:Fallback>
                <p:oleObj name="Visio" r:id="rId4" imgW="27466766" imgH="11007376"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2557463"/>
                        <a:ext cx="8532813" cy="34194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Title 1"/>
          <p:cNvSpPr>
            <a:spLocks noGrp="1"/>
          </p:cNvSpPr>
          <p:nvPr>
            <p:ph type="title"/>
          </p:nvPr>
        </p:nvSpPr>
        <p:spPr/>
        <p:txBody>
          <a:bodyPr/>
          <a:lstStyle/>
          <a:p>
            <a:r>
              <a:rPr lang="en-US" dirty="0" smtClean="0"/>
              <a:t>Next</a:t>
            </a:r>
          </a:p>
        </p:txBody>
      </p:sp>
      <p:sp>
        <p:nvSpPr>
          <p:cNvPr id="124931" name="Content Placeholder 2"/>
          <p:cNvSpPr>
            <a:spLocks noGrp="1"/>
          </p:cNvSpPr>
          <p:nvPr>
            <p:ph idx="1"/>
          </p:nvPr>
        </p:nvSpPr>
        <p:spPr/>
        <p:txBody>
          <a:bodyPr/>
          <a:lstStyle/>
          <a:p>
            <a:r>
              <a:rPr lang="en-US" dirty="0" smtClean="0"/>
              <a:t>We will learn how to take an ER diagram and convert it into a relational database</a:t>
            </a:r>
          </a:p>
          <a:p>
            <a:r>
              <a:rPr lang="en-US" dirty="0" smtClean="0"/>
              <a:t>We will learn how to specify such databases using Visio (which you get for free from NYU)</a:t>
            </a: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Title 1"/>
          <p:cNvSpPr>
            <a:spLocks noGrp="1"/>
          </p:cNvSpPr>
          <p:nvPr>
            <p:ph type="title"/>
          </p:nvPr>
        </p:nvSpPr>
        <p:spPr/>
        <p:txBody>
          <a:bodyPr/>
          <a:lstStyle/>
          <a:p>
            <a:r>
              <a:rPr lang="en-US" dirty="0" smtClean="0"/>
              <a:t>Key Ideas</a:t>
            </a:r>
          </a:p>
        </p:txBody>
      </p:sp>
      <p:sp>
        <p:nvSpPr>
          <p:cNvPr id="125955" name="Content Placeholder 2"/>
          <p:cNvSpPr>
            <a:spLocks noGrp="1"/>
          </p:cNvSpPr>
          <p:nvPr>
            <p:ph idx="1"/>
          </p:nvPr>
        </p:nvSpPr>
        <p:spPr/>
        <p:txBody>
          <a:bodyPr/>
          <a:lstStyle/>
          <a:p>
            <a:r>
              <a:rPr lang="en-US" dirty="0" smtClean="0"/>
              <a:t>ER diagrams</a:t>
            </a:r>
          </a:p>
          <a:p>
            <a:r>
              <a:rPr lang="en-US" dirty="0" smtClean="0"/>
              <a:t>Entity and Entity Set</a:t>
            </a:r>
          </a:p>
          <a:p>
            <a:r>
              <a:rPr lang="en-US" dirty="0" smtClean="0"/>
              <a:t>Attribute</a:t>
            </a:r>
          </a:p>
          <a:p>
            <a:pPr lvl="1"/>
            <a:r>
              <a:rPr lang="en-US" dirty="0" smtClean="0"/>
              <a:t>Base</a:t>
            </a:r>
          </a:p>
          <a:p>
            <a:pPr lvl="1"/>
            <a:r>
              <a:rPr lang="en-US" dirty="0" smtClean="0"/>
              <a:t>Derived</a:t>
            </a:r>
          </a:p>
          <a:p>
            <a:pPr lvl="1"/>
            <a:r>
              <a:rPr lang="en-US" dirty="0" smtClean="0"/>
              <a:t>Simple</a:t>
            </a:r>
          </a:p>
          <a:p>
            <a:pPr lvl="1"/>
            <a:r>
              <a:rPr lang="en-US" dirty="0" smtClean="0"/>
              <a:t>Composite</a:t>
            </a:r>
          </a:p>
          <a:p>
            <a:pPr lvl="1"/>
            <a:r>
              <a:rPr lang="en-US" dirty="0" smtClean="0"/>
              <a:t>Singlevalued</a:t>
            </a:r>
          </a:p>
          <a:p>
            <a:pPr lvl="1"/>
            <a:r>
              <a:rPr lang="en-US" dirty="0" smtClean="0"/>
              <a:t>Multivalued</a:t>
            </a:r>
          </a:p>
          <a:p>
            <a:r>
              <a:rPr lang="en-US" dirty="0" smtClean="0"/>
              <a:t>Superkey</a:t>
            </a:r>
          </a:p>
          <a:p>
            <a:r>
              <a:rPr lang="en-US" dirty="0" smtClean="0"/>
              <a:t>Key</a:t>
            </a:r>
          </a:p>
          <a:p>
            <a:r>
              <a:rPr lang="en-US" dirty="0" smtClean="0"/>
              <a:t>Candidate Key</a:t>
            </a:r>
          </a:p>
          <a:p>
            <a:r>
              <a:rPr lang="en-US" dirty="0" smtClean="0"/>
              <a:t>Primary Key</a:t>
            </a:r>
          </a:p>
          <a:p>
            <a:r>
              <a:rPr lang="en-US" dirty="0" smtClean="0"/>
              <a:t>UNIQUE</a:t>
            </a:r>
          </a:p>
          <a:p>
            <a:endParaRPr lang="en-US" dirty="0" smtClean="0"/>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Title 1"/>
          <p:cNvSpPr>
            <a:spLocks noGrp="1"/>
          </p:cNvSpPr>
          <p:nvPr>
            <p:ph type="title"/>
          </p:nvPr>
        </p:nvSpPr>
        <p:spPr/>
        <p:txBody>
          <a:bodyPr/>
          <a:lstStyle/>
          <a:p>
            <a:r>
              <a:rPr lang="en-US" dirty="0" smtClean="0"/>
              <a:t>Key Ideas</a:t>
            </a:r>
          </a:p>
        </p:txBody>
      </p:sp>
      <p:sp>
        <p:nvSpPr>
          <p:cNvPr id="126979" name="Content Placeholder 2"/>
          <p:cNvSpPr>
            <a:spLocks noGrp="1"/>
          </p:cNvSpPr>
          <p:nvPr>
            <p:ph idx="1"/>
          </p:nvPr>
        </p:nvSpPr>
        <p:spPr/>
        <p:txBody>
          <a:bodyPr/>
          <a:lstStyle/>
          <a:p>
            <a:r>
              <a:rPr lang="en-US" dirty="0" smtClean="0"/>
              <a:t>Relationship</a:t>
            </a:r>
          </a:p>
          <a:p>
            <a:r>
              <a:rPr lang="en-US" dirty="0" smtClean="0"/>
              <a:t>Binary relationship and its functionality</a:t>
            </a:r>
          </a:p>
          <a:p>
            <a:r>
              <a:rPr lang="en-US" dirty="0" smtClean="0"/>
              <a:t>Non-binary relationship</a:t>
            </a:r>
          </a:p>
          <a:p>
            <a:r>
              <a:rPr lang="en-US" dirty="0" smtClean="0"/>
              <a:t>Relationship with attributes</a:t>
            </a:r>
          </a:p>
          <a:p>
            <a:r>
              <a:rPr lang="en-US" dirty="0" smtClean="0"/>
              <a:t>Aggregation</a:t>
            </a:r>
          </a:p>
          <a:p>
            <a:r>
              <a:rPr lang="en-US" dirty="0" smtClean="0"/>
              <a:t>Strong and weak entities</a:t>
            </a:r>
          </a:p>
          <a:p>
            <a:r>
              <a:rPr lang="en-US" dirty="0" smtClean="0"/>
              <a:t>Discriminant</a:t>
            </a:r>
          </a:p>
          <a:p>
            <a:r>
              <a:rPr lang="en-US" dirty="0" smtClean="0"/>
              <a:t>ISA</a:t>
            </a:r>
          </a:p>
          <a:p>
            <a:pPr lvl="1"/>
            <a:r>
              <a:rPr lang="en-US" dirty="0" smtClean="0"/>
              <a:t>Disjoint</a:t>
            </a:r>
          </a:p>
          <a:p>
            <a:pPr lvl="1"/>
            <a:r>
              <a:rPr lang="en-US" dirty="0" smtClean="0"/>
              <a:t>Overlapping</a:t>
            </a:r>
          </a:p>
          <a:p>
            <a:pPr lvl="1"/>
            <a:r>
              <a:rPr lang="en-US" dirty="0" smtClean="0"/>
              <a:t>Total</a:t>
            </a:r>
          </a:p>
          <a:p>
            <a:pPr lvl="1"/>
            <a:r>
              <a:rPr lang="en-US" dirty="0" smtClean="0"/>
              <a:t>Partial</a:t>
            </a:r>
          </a:p>
          <a:p>
            <a:pPr lvl="1"/>
            <a:r>
              <a:rPr lang="en-US" dirty="0" smtClean="0"/>
              <a:t>Specialization</a:t>
            </a:r>
          </a:p>
          <a:p>
            <a:pPr lvl="1"/>
            <a:r>
              <a:rPr lang="en-US" dirty="0" smtClean="0"/>
              <a:t>Generalization</a:t>
            </a:r>
          </a:p>
          <a:p>
            <a:endParaRPr lang="en-US" dirty="0" smtClean="0"/>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Title 1"/>
          <p:cNvSpPr>
            <a:spLocks noGrp="1"/>
          </p:cNvSpPr>
          <p:nvPr>
            <p:ph type="title"/>
          </p:nvPr>
        </p:nvSpPr>
        <p:spPr/>
        <p:txBody>
          <a:bodyPr/>
          <a:lstStyle/>
          <a:p>
            <a:r>
              <a:rPr lang="en-US" dirty="0" smtClean="0"/>
              <a:t>Key Ideas</a:t>
            </a:r>
          </a:p>
        </p:txBody>
      </p:sp>
      <p:sp>
        <p:nvSpPr>
          <p:cNvPr id="128003" name="Content Placeholder 2"/>
          <p:cNvSpPr>
            <a:spLocks noGrp="1"/>
          </p:cNvSpPr>
          <p:nvPr>
            <p:ph idx="1"/>
          </p:nvPr>
        </p:nvSpPr>
        <p:spPr/>
        <p:txBody>
          <a:bodyPr/>
          <a:lstStyle/>
          <a:p>
            <a:r>
              <a:rPr lang="en-US" dirty="0" smtClean="0"/>
              <a:t>General Cardinality Constraints</a:t>
            </a:r>
          </a:p>
          <a:p>
            <a:r>
              <a:rPr lang="en-US" dirty="0" smtClean="0"/>
              <a:t>Case study of modeling</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Keys</a:t>
            </a:r>
            <a:endParaRPr lang="en-US" dirty="0"/>
          </a:p>
        </p:txBody>
      </p:sp>
      <p:sp>
        <p:nvSpPr>
          <p:cNvPr id="6" name="Content Placeholder 5"/>
          <p:cNvSpPr>
            <a:spLocks noGrp="1"/>
          </p:cNvSpPr>
          <p:nvPr>
            <p:ph idx="1"/>
          </p:nvPr>
        </p:nvSpPr>
        <p:spPr/>
        <p:txBody>
          <a:bodyPr/>
          <a:lstStyle/>
          <a:p>
            <a:r>
              <a:rPr lang="en-US" dirty="0" smtClean="0"/>
              <a:t>Informally: </a:t>
            </a:r>
            <a:r>
              <a:rPr lang="en-US" dirty="0" err="1" smtClean="0"/>
              <a:t>superkey</a:t>
            </a:r>
            <a:r>
              <a:rPr lang="en-US" dirty="0" smtClean="0"/>
              <a:t> values can identify an individual entity but there may be unnecessary attributes</a:t>
            </a:r>
          </a:p>
          <a:p>
            <a:r>
              <a:rPr lang="en-US" dirty="0" smtClean="0"/>
              <a:t>Informally: key value can identify an individual entity but there are no unnecessary attributes</a:t>
            </a:r>
          </a:p>
          <a:p>
            <a:endParaRPr lang="en-US" dirty="0"/>
          </a:p>
          <a:p>
            <a:r>
              <a:rPr lang="en-US" dirty="0" smtClean="0"/>
              <a:t>Example: Social Security Number + Last Name form a </a:t>
            </a:r>
            <a:r>
              <a:rPr lang="en-US" dirty="0" err="1" smtClean="0"/>
              <a:t>superkey</a:t>
            </a:r>
            <a:r>
              <a:rPr lang="en-US" dirty="0" smtClean="0"/>
              <a:t>, which is not a key as Social Security Number is enough to identify a person</a:t>
            </a:r>
            <a:endParaRPr lang="en-US" dirty="0"/>
          </a:p>
        </p:txBody>
      </p:sp>
    </p:spTree>
    <p:extLst>
      <p:ext uri="{BB962C8B-B14F-4D97-AF65-F5344CB8AC3E}">
        <p14:creationId xmlns:p14="http://schemas.microsoft.com/office/powerpoint/2010/main" val="2252604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p:txBody>
          <a:bodyPr/>
          <a:lstStyle/>
          <a:p>
            <a:r>
              <a:rPr lang="en-US" dirty="0" smtClean="0"/>
              <a:t>Keys</a:t>
            </a:r>
          </a:p>
        </p:txBody>
      </p:sp>
      <p:sp>
        <p:nvSpPr>
          <p:cNvPr id="6148" name="Rectangle 3"/>
          <p:cNvSpPr>
            <a:spLocks noGrp="1" noChangeArrowheads="1"/>
          </p:cNvSpPr>
          <p:nvPr>
            <p:ph type="body" sz="half" idx="1"/>
          </p:nvPr>
        </p:nvSpPr>
        <p:spPr>
          <a:xfrm>
            <a:off x="685800" y="1219200"/>
            <a:ext cx="8534400" cy="3810000"/>
          </a:xfrm>
        </p:spPr>
        <p:txBody>
          <a:bodyPr/>
          <a:lstStyle/>
          <a:p>
            <a:r>
              <a:rPr lang="en-US" dirty="0" smtClean="0"/>
              <a:t>In our example:</a:t>
            </a:r>
          </a:p>
          <a:p>
            <a:pPr lvl="1"/>
            <a:r>
              <a:rPr lang="en-US" dirty="0" smtClean="0"/>
              <a:t>Longitude and Latitude (their values) identify (at most) one City, but only Longitude or only Latitude do not</a:t>
            </a:r>
          </a:p>
          <a:p>
            <a:pPr lvl="1"/>
            <a:r>
              <a:rPr lang="en-US" dirty="0" smtClean="0"/>
              <a:t>(Longitude, Latitude) form a superkey, which is also a key</a:t>
            </a:r>
          </a:p>
          <a:p>
            <a:pPr lvl="1"/>
            <a:r>
              <a:rPr lang="en-US" dirty="0" smtClean="0"/>
              <a:t>(Longitude, Latitude, Size, Name) form a superkey, which is not a key, because Size and Name are superfluous</a:t>
            </a:r>
          </a:p>
          <a:p>
            <a:pPr lvl="1"/>
            <a:r>
              <a:rPr lang="en-US" dirty="0" smtClean="0"/>
              <a:t>(Country, State, Name) form another key (and also a superkey, as every key is a superkey)</a:t>
            </a:r>
          </a:p>
          <a:p>
            <a:r>
              <a:rPr lang="en-US" dirty="0" smtClean="0"/>
              <a:t>For simplicity, we assume that every country is divided into states and within a state the city name is unique</a:t>
            </a:r>
          </a:p>
        </p:txBody>
      </p:sp>
      <p:graphicFrame>
        <p:nvGraphicFramePr>
          <p:cNvPr id="6146" name="Object 4"/>
          <p:cNvGraphicFramePr>
            <a:graphicFrameLocks noGrp="1" noChangeAspect="1"/>
          </p:cNvGraphicFramePr>
          <p:nvPr>
            <p:ph sz="half" idx="2"/>
          </p:nvPr>
        </p:nvGraphicFramePr>
        <p:xfrm>
          <a:off x="609600" y="5410200"/>
          <a:ext cx="8534400" cy="1377950"/>
        </p:xfrm>
        <a:graphic>
          <a:graphicData uri="http://schemas.openxmlformats.org/presentationml/2006/ole">
            <mc:AlternateContent xmlns:mc="http://schemas.openxmlformats.org/markup-compatibility/2006">
              <mc:Choice xmlns:v="urn:schemas-microsoft-com:vml" Requires="v">
                <p:oleObj spid="_x0000_s6182" name="Visio" r:id="rId4" imgW="9404223" imgH="1517523" progId="Visio.Drawing.11">
                  <p:embed/>
                </p:oleObj>
              </mc:Choice>
              <mc:Fallback>
                <p:oleObj name="Visio" r:id="rId4" imgW="9404223" imgH="15175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5410200"/>
                        <a:ext cx="8534400" cy="137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p:txBody>
          <a:bodyPr/>
          <a:lstStyle/>
          <a:p>
            <a:r>
              <a:rPr lang="en-US" dirty="0" smtClean="0"/>
              <a:t>Primary Keys</a:t>
            </a:r>
          </a:p>
        </p:txBody>
      </p:sp>
      <p:sp>
        <p:nvSpPr>
          <p:cNvPr id="7172" name="Rectangle 3"/>
          <p:cNvSpPr>
            <a:spLocks noGrp="1" noChangeArrowheads="1"/>
          </p:cNvSpPr>
          <p:nvPr>
            <p:ph type="body" idx="1"/>
          </p:nvPr>
        </p:nvSpPr>
        <p:spPr/>
        <p:txBody>
          <a:bodyPr/>
          <a:lstStyle/>
          <a:p>
            <a:r>
              <a:rPr lang="en-US" dirty="0" smtClean="0"/>
              <a:t>If an entity set has one or more keys, one of them (no formal rule which one) is chosen as the </a:t>
            </a:r>
            <a:r>
              <a:rPr lang="en-US" b="1" i="1" dirty="0" smtClean="0">
                <a:solidFill>
                  <a:srgbClr val="FC0128"/>
                </a:solidFill>
              </a:rPr>
              <a:t>primary key</a:t>
            </a:r>
          </a:p>
          <a:p>
            <a:r>
              <a:rPr lang="en-US" dirty="0" smtClean="0">
                <a:solidFill>
                  <a:schemeClr val="folHlink"/>
                </a:solidFill>
              </a:rPr>
              <a:t>In SQL the other keys, loosely speaking, are referred to using the keyword </a:t>
            </a:r>
            <a:r>
              <a:rPr lang="en-US" dirty="0" smtClean="0">
                <a:solidFill>
                  <a:srgbClr val="FF0000"/>
                </a:solidFill>
              </a:rPr>
              <a:t>UNIQUE</a:t>
            </a:r>
          </a:p>
          <a:p>
            <a:r>
              <a:rPr lang="en-US" dirty="0" smtClean="0"/>
              <a:t>In the ER diagram, the attributes of the primary key are underlined</a:t>
            </a:r>
          </a:p>
          <a:p>
            <a:r>
              <a:rPr lang="en-US" dirty="0" smtClean="0"/>
              <a:t>So in our example, </a:t>
            </a:r>
            <a:r>
              <a:rPr lang="en-US" b="1" i="1" dirty="0" smtClean="0">
                <a:solidFill>
                  <a:srgbClr val="FC0128"/>
                </a:solidFill>
              </a:rPr>
              <a:t>one</a:t>
            </a:r>
            <a:r>
              <a:rPr lang="en-US" dirty="0" smtClean="0"/>
              <a:t> of the two below:</a:t>
            </a:r>
          </a:p>
        </p:txBody>
      </p:sp>
      <p:graphicFrame>
        <p:nvGraphicFramePr>
          <p:cNvPr id="7170" name="Object 4"/>
          <p:cNvGraphicFramePr>
            <a:graphicFrameLocks noGrp="1" noChangeAspect="1"/>
          </p:cNvGraphicFramePr>
          <p:nvPr>
            <p:ph sz="half" idx="4294967295"/>
          </p:nvPr>
        </p:nvGraphicFramePr>
        <p:xfrm>
          <a:off x="1219200" y="4419600"/>
          <a:ext cx="7010400" cy="2451100"/>
        </p:xfrm>
        <a:graphic>
          <a:graphicData uri="http://schemas.openxmlformats.org/presentationml/2006/ole">
            <mc:AlternateContent xmlns:mc="http://schemas.openxmlformats.org/markup-compatibility/2006">
              <mc:Choice xmlns:v="urn:schemas-microsoft-com:vml" Requires="v">
                <p:oleObj spid="_x0000_s7206" name="Visio" r:id="rId4" imgW="9404223" imgH="3289173" progId="Visio.Drawing.11">
                  <p:embed/>
                </p:oleObj>
              </mc:Choice>
              <mc:Fallback>
                <p:oleObj name="Visio" r:id="rId4" imgW="9404223" imgH="328917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 y="4419600"/>
                        <a:ext cx="7010400" cy="245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r>
              <a:rPr lang="en-US" dirty="0" smtClean="0"/>
              <a:t>Relationship</a:t>
            </a:r>
          </a:p>
        </p:txBody>
      </p:sp>
      <p:sp>
        <p:nvSpPr>
          <p:cNvPr id="71683" name="Rectangle 3"/>
          <p:cNvSpPr>
            <a:spLocks noGrp="1" noChangeArrowheads="1"/>
          </p:cNvSpPr>
          <p:nvPr>
            <p:ph type="body" idx="1"/>
          </p:nvPr>
        </p:nvSpPr>
        <p:spPr/>
        <p:txBody>
          <a:bodyPr/>
          <a:lstStyle/>
          <a:p>
            <a:r>
              <a:rPr lang="en-US" dirty="0" smtClean="0"/>
              <a:t>Several entity sets (one or more) can participate in a </a:t>
            </a:r>
            <a:r>
              <a:rPr lang="en-US" b="1" i="1" dirty="0" smtClean="0">
                <a:solidFill>
                  <a:srgbClr val="FC0128"/>
                </a:solidFill>
              </a:rPr>
              <a:t>relationship</a:t>
            </a:r>
          </a:p>
          <a:p>
            <a:r>
              <a:rPr lang="en-US" dirty="0" smtClean="0">
                <a:solidFill>
                  <a:schemeClr val="folHlink"/>
                </a:solidFill>
              </a:rPr>
              <a:t>Relationships are denoted by diamonds, to which the participating entities are “attached”</a:t>
            </a:r>
          </a:p>
          <a:p>
            <a:r>
              <a:rPr lang="en-US" dirty="0" smtClean="0"/>
              <a:t>A relationship could be binary, ternary, ….</a:t>
            </a:r>
          </a:p>
          <a:p>
            <a:r>
              <a:rPr lang="en-US" dirty="0" smtClean="0"/>
              <a:t>By convention, a capitalized verb in third person singular (e.g., Likes)</a:t>
            </a:r>
          </a:p>
          <a:p>
            <a:pPr lvl="1"/>
            <a:r>
              <a:rPr lang="en-US" dirty="0" smtClean="0"/>
              <a:t>We may not follow this convention, when inconvenient</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r>
              <a:rPr lang="en-US" dirty="0" smtClean="0"/>
              <a:t>Relationship</a:t>
            </a:r>
          </a:p>
        </p:txBody>
      </p:sp>
      <p:sp>
        <p:nvSpPr>
          <p:cNvPr id="72707" name="Rectangle 3"/>
          <p:cNvSpPr>
            <a:spLocks noGrp="1" noChangeArrowheads="1"/>
          </p:cNvSpPr>
          <p:nvPr>
            <p:ph type="body" idx="1"/>
          </p:nvPr>
        </p:nvSpPr>
        <p:spPr/>
        <p:txBody>
          <a:bodyPr/>
          <a:lstStyle/>
          <a:p>
            <a:r>
              <a:rPr lang="en-US" dirty="0" smtClean="0"/>
              <a:t>We will have some examples of relations</a:t>
            </a:r>
          </a:p>
          <a:p>
            <a:r>
              <a:rPr lang="en-US" dirty="0" smtClean="0"/>
              <a:t>We will use three entity sets, with entities in these sets listed below</a:t>
            </a:r>
          </a:p>
          <a:p>
            <a:endParaRPr lang="en-US" dirty="0" smtClean="0"/>
          </a:p>
          <a:p>
            <a:endParaRPr lang="en-US" dirty="0" smtClean="0"/>
          </a:p>
          <a:p>
            <a:endParaRPr lang="en-US" dirty="0" smtClean="0"/>
          </a:p>
        </p:txBody>
      </p:sp>
      <p:graphicFrame>
        <p:nvGraphicFramePr>
          <p:cNvPr id="4" name="Content Placeholder 3"/>
          <p:cNvGraphicFramePr>
            <a:graphicFrameLocks/>
          </p:cNvGraphicFramePr>
          <p:nvPr/>
        </p:nvGraphicFramePr>
        <p:xfrm>
          <a:off x="1066800" y="3886200"/>
          <a:ext cx="2202636" cy="222504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Person</a:t>
                      </a:r>
                      <a:endParaRPr lang="en-US" dirty="0"/>
                    </a:p>
                  </a:txBody>
                  <a:tcPr/>
                </a:tc>
              </a:tr>
              <a:tr h="370840">
                <a:tc>
                  <a:txBody>
                    <a:bodyPr/>
                    <a:lstStyle/>
                    <a:p>
                      <a:pPr algn="l"/>
                      <a:r>
                        <a:rPr lang="en-US" dirty="0" smtClean="0"/>
                        <a:t>Chee</a:t>
                      </a:r>
                      <a:endParaRPr lang="en-US" dirty="0"/>
                    </a:p>
                  </a:txBody>
                  <a:tcPr/>
                </a:tc>
              </a:tr>
              <a:tr h="370840">
                <a:tc>
                  <a:txBody>
                    <a:bodyPr/>
                    <a:lstStyle/>
                    <a:p>
                      <a:pPr algn="l"/>
                      <a:r>
                        <a:rPr lang="en-US" dirty="0" smtClean="0"/>
                        <a:t>Lakshmi</a:t>
                      </a:r>
                      <a:endParaRPr lang="en-US" dirty="0"/>
                    </a:p>
                  </a:txBody>
                  <a:tcPr/>
                </a:tc>
              </a:tr>
              <a:tr h="370840">
                <a:tc>
                  <a:txBody>
                    <a:bodyPr/>
                    <a:lstStyle/>
                    <a:p>
                      <a:pPr algn="l"/>
                      <a:r>
                        <a:rPr lang="en-US" dirty="0" smtClean="0"/>
                        <a:t>Marsha</a:t>
                      </a:r>
                      <a:endParaRPr lang="en-US" dirty="0"/>
                    </a:p>
                  </a:txBody>
                  <a:tcPr/>
                </a:tc>
              </a:tr>
              <a:tr h="370840">
                <a:tc>
                  <a:txBody>
                    <a:bodyPr/>
                    <a:lstStyle/>
                    <a:p>
                      <a:pPr algn="l"/>
                      <a:r>
                        <a:rPr lang="en-US" dirty="0" smtClean="0"/>
                        <a:t>Michael</a:t>
                      </a:r>
                      <a:endParaRPr lang="en-US" dirty="0"/>
                    </a:p>
                  </a:txBody>
                  <a:tcPr/>
                </a:tc>
              </a:tr>
              <a:tr h="370840">
                <a:tc>
                  <a:txBody>
                    <a:bodyPr/>
                    <a:lstStyle/>
                    <a:p>
                      <a:pPr algn="l"/>
                      <a:r>
                        <a:rPr lang="en-US" dirty="0" smtClean="0"/>
                        <a:t>Jinyang</a:t>
                      </a:r>
                      <a:endParaRPr lang="en-US" dirty="0"/>
                    </a:p>
                  </a:txBody>
                  <a:tcPr/>
                </a:tc>
              </a:tr>
            </a:tbl>
          </a:graphicData>
        </a:graphic>
      </p:graphicFrame>
      <p:graphicFrame>
        <p:nvGraphicFramePr>
          <p:cNvPr id="5" name="Content Placeholder 3"/>
          <p:cNvGraphicFramePr>
            <a:graphicFrameLocks/>
          </p:cNvGraphicFramePr>
          <p:nvPr/>
        </p:nvGraphicFramePr>
        <p:xfrm>
          <a:off x="4038600" y="3886200"/>
          <a:ext cx="2202636" cy="185420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Vendor</a:t>
                      </a:r>
                      <a:endParaRPr lang="en-US" dirty="0"/>
                    </a:p>
                  </a:txBody>
                  <a:tcPr/>
                </a:tc>
              </a:tr>
              <a:tr h="370840">
                <a:tc>
                  <a:txBody>
                    <a:bodyPr/>
                    <a:lstStyle/>
                    <a:p>
                      <a:pPr algn="l"/>
                      <a:r>
                        <a:rPr lang="en-US" dirty="0" smtClean="0"/>
                        <a:t>IBM</a:t>
                      </a:r>
                      <a:endParaRPr lang="en-US" dirty="0"/>
                    </a:p>
                  </a:txBody>
                  <a:tcPr/>
                </a:tc>
              </a:tr>
              <a:tr h="370840">
                <a:tc>
                  <a:txBody>
                    <a:bodyPr/>
                    <a:lstStyle/>
                    <a:p>
                      <a:pPr algn="l"/>
                      <a:r>
                        <a:rPr lang="en-US" dirty="0" smtClean="0"/>
                        <a:t>Apple</a:t>
                      </a:r>
                      <a:endParaRPr lang="en-US" dirty="0"/>
                    </a:p>
                  </a:txBody>
                  <a:tcPr/>
                </a:tc>
              </a:tr>
              <a:tr h="370840">
                <a:tc>
                  <a:txBody>
                    <a:bodyPr/>
                    <a:lstStyle/>
                    <a:p>
                      <a:pPr algn="l"/>
                      <a:r>
                        <a:rPr lang="en-US" dirty="0" smtClean="0"/>
                        <a:t>Dell</a:t>
                      </a:r>
                      <a:endParaRPr lang="en-US" dirty="0"/>
                    </a:p>
                  </a:txBody>
                  <a:tcPr/>
                </a:tc>
              </a:tr>
              <a:tr h="370840">
                <a:tc>
                  <a:txBody>
                    <a:bodyPr/>
                    <a:lstStyle/>
                    <a:p>
                      <a:pPr algn="l"/>
                      <a:r>
                        <a:rPr lang="en-US" dirty="0" smtClean="0"/>
                        <a:t>HP</a:t>
                      </a:r>
                      <a:endParaRPr lang="en-US" dirty="0"/>
                    </a:p>
                  </a:txBody>
                  <a:tcPr/>
                </a:tc>
              </a:tr>
            </a:tbl>
          </a:graphicData>
        </a:graphic>
      </p:graphicFrame>
      <p:graphicFrame>
        <p:nvGraphicFramePr>
          <p:cNvPr id="6" name="Content Placeholder 3"/>
          <p:cNvGraphicFramePr>
            <a:graphicFrameLocks/>
          </p:cNvGraphicFramePr>
          <p:nvPr/>
        </p:nvGraphicFramePr>
        <p:xfrm>
          <a:off x="6934200" y="3886200"/>
          <a:ext cx="2202636" cy="148336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Product</a:t>
                      </a:r>
                      <a:endParaRPr lang="en-US" dirty="0"/>
                    </a:p>
                  </a:txBody>
                  <a:tcPr/>
                </a:tc>
              </a:tr>
              <a:tr h="370840">
                <a:tc>
                  <a:txBody>
                    <a:bodyPr/>
                    <a:lstStyle/>
                    <a:p>
                      <a:pPr algn="l"/>
                      <a:r>
                        <a:rPr lang="en-US" dirty="0" smtClean="0"/>
                        <a:t>computer</a:t>
                      </a:r>
                      <a:endParaRPr lang="en-US" dirty="0"/>
                    </a:p>
                  </a:txBody>
                  <a:tcPr/>
                </a:tc>
              </a:tr>
              <a:tr h="370840">
                <a:tc>
                  <a:txBody>
                    <a:bodyPr/>
                    <a:lstStyle/>
                    <a:p>
                      <a:pPr algn="l"/>
                      <a:r>
                        <a:rPr lang="en-US" dirty="0" smtClean="0"/>
                        <a:t>monitor</a:t>
                      </a:r>
                      <a:endParaRPr lang="en-US" dirty="0"/>
                    </a:p>
                  </a:txBody>
                  <a:tcPr/>
                </a:tc>
              </a:tr>
              <a:tr h="370840">
                <a:tc>
                  <a:txBody>
                    <a:bodyPr/>
                    <a:lstStyle/>
                    <a:p>
                      <a:pPr algn="l"/>
                      <a:r>
                        <a:rPr lang="en-US" dirty="0" smtClean="0"/>
                        <a:t>printer</a:t>
                      </a:r>
                      <a:endParaRPr lang="en-US" dirty="0"/>
                    </a:p>
                  </a:txBody>
                  <a:tcP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r>
              <a:rPr lang="en-US" dirty="0" smtClean="0"/>
              <a:t>Binary Relationship</a:t>
            </a:r>
          </a:p>
        </p:txBody>
      </p:sp>
      <p:sp>
        <p:nvSpPr>
          <p:cNvPr id="8196" name="Rectangle 3"/>
          <p:cNvSpPr>
            <a:spLocks noGrp="1" noChangeArrowheads="1"/>
          </p:cNvSpPr>
          <p:nvPr>
            <p:ph type="body" idx="1"/>
          </p:nvPr>
        </p:nvSpPr>
        <p:spPr/>
        <p:txBody>
          <a:bodyPr/>
          <a:lstStyle/>
          <a:p>
            <a:r>
              <a:rPr lang="en-US" dirty="0" smtClean="0"/>
              <a:t>Let’s look at Likes, listing all pairs of (</a:t>
            </a:r>
            <a:r>
              <a:rPr lang="en-US" i="1" dirty="0" smtClean="0"/>
              <a:t>x</a:t>
            </a:r>
            <a:r>
              <a:rPr lang="en-US" dirty="0" smtClean="0"/>
              <a:t>,</a:t>
            </a:r>
            <a:r>
              <a:rPr lang="en-US" i="1" dirty="0" smtClean="0"/>
              <a:t>y</a:t>
            </a:r>
            <a:r>
              <a:rPr lang="en-US" dirty="0" smtClean="0"/>
              <a:t>) where person </a:t>
            </a:r>
            <a:r>
              <a:rPr lang="en-US" i="1" dirty="0" smtClean="0"/>
              <a:t>x</a:t>
            </a:r>
            <a:r>
              <a:rPr lang="en-US" dirty="0" smtClean="0"/>
              <a:t> Likes product </a:t>
            </a:r>
            <a:r>
              <a:rPr lang="en-US" i="1" dirty="0" smtClean="0"/>
              <a:t>y, </a:t>
            </a:r>
            <a:r>
              <a:rPr lang="en-US" dirty="0" smtClean="0"/>
              <a:t>and the associated ER diagram</a:t>
            </a:r>
            <a:endParaRPr lang="en-US" i="1" dirty="0" smtClean="0"/>
          </a:p>
          <a:p>
            <a:r>
              <a:rPr lang="en-US" dirty="0" smtClean="0"/>
              <a:t>First listing the relationship informally (we omit article “a”):</a:t>
            </a:r>
          </a:p>
          <a:p>
            <a:pPr lvl="1"/>
            <a:r>
              <a:rPr lang="en-US" dirty="0" smtClean="0"/>
              <a:t>Chee likes computer</a:t>
            </a:r>
          </a:p>
          <a:p>
            <a:pPr lvl="1"/>
            <a:r>
              <a:rPr lang="en-US" dirty="0" smtClean="0"/>
              <a:t>Chee likes monitor</a:t>
            </a:r>
          </a:p>
          <a:p>
            <a:pPr lvl="1"/>
            <a:r>
              <a:rPr lang="en-US" dirty="0" smtClean="0"/>
              <a:t>Lakshmi likes computer</a:t>
            </a:r>
          </a:p>
          <a:p>
            <a:pPr lvl="1"/>
            <a:r>
              <a:rPr lang="en-US" dirty="0" smtClean="0"/>
              <a:t>Marsha likes computer</a:t>
            </a:r>
          </a:p>
          <a:p>
            <a:r>
              <a:rPr lang="en-US" dirty="0" smtClean="0"/>
              <a:t>Note</a:t>
            </a:r>
          </a:p>
          <a:p>
            <a:pPr lvl="1"/>
            <a:r>
              <a:rPr lang="en-US" dirty="0" smtClean="0"/>
              <a:t>Not every person has to Like a product</a:t>
            </a:r>
          </a:p>
          <a:p>
            <a:pPr lvl="1"/>
            <a:r>
              <a:rPr lang="en-US" dirty="0" smtClean="0"/>
              <a:t>Not every product has to be Liked</a:t>
            </a:r>
          </a:p>
          <a:p>
            <a:pPr lvl="1"/>
            <a:r>
              <a:rPr lang="en-US" dirty="0" smtClean="0"/>
              <a:t>A person can Like many products</a:t>
            </a:r>
          </a:p>
          <a:p>
            <a:pPr lvl="1"/>
            <a:r>
              <a:rPr lang="en-US" dirty="0" smtClean="0"/>
              <a:t>A product can be Liked by many persons</a:t>
            </a:r>
          </a:p>
        </p:txBody>
      </p:sp>
      <p:graphicFrame>
        <p:nvGraphicFramePr>
          <p:cNvPr id="8194" name="Object 4"/>
          <p:cNvGraphicFramePr>
            <a:graphicFrameLocks noGrp="1" noChangeAspect="1"/>
          </p:cNvGraphicFramePr>
          <p:nvPr>
            <p:ph sz="half" idx="4294967295"/>
          </p:nvPr>
        </p:nvGraphicFramePr>
        <p:xfrm>
          <a:off x="2133600" y="6248400"/>
          <a:ext cx="4191000" cy="500063"/>
        </p:xfrm>
        <a:graphic>
          <a:graphicData uri="http://schemas.openxmlformats.org/presentationml/2006/ole">
            <mc:AlternateContent xmlns:mc="http://schemas.openxmlformats.org/markup-compatibility/2006">
              <mc:Choice xmlns:v="urn:schemas-microsoft-com:vml" Requires="v">
                <p:oleObj spid="_x0000_s8230" name="Visio" r:id="rId4" imgW="5060823" imgH="603123" progId="Visio.Drawing.11">
                  <p:embed/>
                </p:oleObj>
              </mc:Choice>
              <mc:Fallback>
                <p:oleObj name="Visio" r:id="rId4" imgW="5060823" imgH="60312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33600" y="6248400"/>
                        <a:ext cx="4191000" cy="5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r>
              <a:rPr lang="en-US" dirty="0" smtClean="0"/>
              <a:t>Relationships</a:t>
            </a:r>
          </a:p>
        </p:txBody>
      </p:sp>
      <p:sp>
        <p:nvSpPr>
          <p:cNvPr id="73731" name="Rectangle 3"/>
          <p:cNvSpPr>
            <a:spLocks noGrp="1" noChangeArrowheads="1"/>
          </p:cNvSpPr>
          <p:nvPr>
            <p:ph type="body" idx="1"/>
          </p:nvPr>
        </p:nvSpPr>
        <p:spPr/>
        <p:txBody>
          <a:bodyPr/>
          <a:lstStyle/>
          <a:p>
            <a:r>
              <a:rPr lang="en-US" dirty="0" smtClean="0"/>
              <a:t>Formally we say that </a:t>
            </a:r>
            <a:r>
              <a:rPr lang="en-US" i="1" dirty="0" smtClean="0"/>
              <a:t>R </a:t>
            </a:r>
            <a:r>
              <a:rPr lang="en-US" dirty="0" smtClean="0"/>
              <a:t>is a </a:t>
            </a:r>
            <a:r>
              <a:rPr lang="en-US" b="1" i="1" dirty="0" smtClean="0">
                <a:solidFill>
                  <a:srgbClr val="FC0128"/>
                </a:solidFill>
              </a:rPr>
              <a:t>relationship</a:t>
            </a:r>
            <a:r>
              <a:rPr lang="en-US" dirty="0" smtClean="0"/>
              <a:t> among (not necessarily distinct) entity sets </a:t>
            </a:r>
            <a:r>
              <a:rPr lang="en-US" i="1" dirty="0" smtClean="0"/>
              <a:t>E</a:t>
            </a:r>
            <a:r>
              <a:rPr lang="en-US" baseline="-25000" dirty="0" smtClean="0"/>
              <a:t>1</a:t>
            </a:r>
            <a:r>
              <a:rPr lang="en-US" dirty="0" smtClean="0">
                <a:cs typeface="Arial" charset="0"/>
              </a:rPr>
              <a:t>, </a:t>
            </a:r>
            <a:r>
              <a:rPr lang="en-US" i="1" dirty="0" smtClean="0"/>
              <a:t>E</a:t>
            </a:r>
            <a:r>
              <a:rPr lang="en-US" baseline="-25000" dirty="0" smtClean="0"/>
              <a:t>2</a:t>
            </a:r>
            <a:r>
              <a:rPr lang="en-US" dirty="0" smtClean="0"/>
              <a:t>, </a:t>
            </a:r>
            <a:r>
              <a:rPr lang="en-US" dirty="0" smtClean="0">
                <a:cs typeface="Arial" charset="0"/>
              </a:rPr>
              <a:t>…, </a:t>
            </a:r>
            <a:r>
              <a:rPr lang="en-US" i="1" dirty="0" smtClean="0"/>
              <a:t>E</a:t>
            </a:r>
            <a:r>
              <a:rPr lang="en-US" i="1" baseline="-25000" dirty="0" smtClean="0"/>
              <a:t>n </a:t>
            </a:r>
            <a:r>
              <a:rPr lang="en-US" dirty="0" smtClean="0"/>
              <a:t>if and only if </a:t>
            </a:r>
            <a:r>
              <a:rPr lang="en-US" i="1" dirty="0" smtClean="0"/>
              <a:t>R </a:t>
            </a:r>
            <a:r>
              <a:rPr lang="en-US" dirty="0" smtClean="0"/>
              <a:t>is a subset of</a:t>
            </a:r>
            <a:r>
              <a:rPr lang="en-US" i="1" dirty="0" smtClean="0"/>
              <a:t> E</a:t>
            </a:r>
            <a:r>
              <a:rPr lang="en-US" baseline="-25000" dirty="0" smtClean="0"/>
              <a:t>1</a:t>
            </a:r>
            <a:r>
              <a:rPr lang="en-US" dirty="0" smtClean="0"/>
              <a:t> </a:t>
            </a:r>
            <a:r>
              <a:rPr lang="en-US" dirty="0" smtClean="0">
                <a:cs typeface="Arial" charset="0"/>
              </a:rPr>
              <a:t>× </a:t>
            </a:r>
            <a:r>
              <a:rPr lang="en-US" i="1" dirty="0" smtClean="0"/>
              <a:t>E</a:t>
            </a:r>
            <a:r>
              <a:rPr lang="en-US" baseline="-25000" dirty="0" smtClean="0"/>
              <a:t>2</a:t>
            </a:r>
            <a:r>
              <a:rPr lang="en-US" dirty="0" smtClean="0"/>
              <a:t> </a:t>
            </a:r>
            <a:r>
              <a:rPr lang="en-US" dirty="0" smtClean="0">
                <a:cs typeface="Arial" charset="0"/>
              </a:rPr>
              <a:t>×…× </a:t>
            </a:r>
            <a:r>
              <a:rPr lang="en-US" i="1" dirty="0" smtClean="0"/>
              <a:t>E</a:t>
            </a:r>
            <a:r>
              <a:rPr lang="en-US" i="1" baseline="-25000" dirty="0" smtClean="0"/>
              <a:t>n </a:t>
            </a:r>
            <a:r>
              <a:rPr lang="en-US" i="1" dirty="0" smtClean="0"/>
              <a:t> </a:t>
            </a:r>
            <a:r>
              <a:rPr lang="en-US" dirty="0" smtClean="0"/>
              <a:t>(Cartesian product)</a:t>
            </a:r>
          </a:p>
          <a:p>
            <a:r>
              <a:rPr lang="en-US" dirty="0" smtClean="0"/>
              <a:t>In our example above:</a:t>
            </a:r>
          </a:p>
          <a:p>
            <a:pPr lvl="1"/>
            <a:r>
              <a:rPr lang="en-US" i="1" dirty="0" smtClean="0"/>
              <a:t>n = 2</a:t>
            </a:r>
          </a:p>
          <a:p>
            <a:pPr lvl="1"/>
            <a:r>
              <a:rPr lang="en-US" i="1" dirty="0" smtClean="0"/>
              <a:t>E</a:t>
            </a:r>
            <a:r>
              <a:rPr lang="en-US" baseline="-25000" dirty="0" smtClean="0"/>
              <a:t>1 </a:t>
            </a:r>
            <a:r>
              <a:rPr lang="en-US" dirty="0" smtClean="0"/>
              <a:t>= {Chee, Lakshmi, Marsha, Michael, Jinyang}</a:t>
            </a:r>
          </a:p>
          <a:p>
            <a:pPr lvl="1"/>
            <a:r>
              <a:rPr lang="en-US" baseline="-25000" dirty="0" smtClean="0"/>
              <a:t> </a:t>
            </a:r>
            <a:r>
              <a:rPr lang="en-US" i="1" dirty="0" smtClean="0"/>
              <a:t>E</a:t>
            </a:r>
            <a:r>
              <a:rPr lang="en-US" baseline="-25000" dirty="0" smtClean="0"/>
              <a:t>2 </a:t>
            </a:r>
            <a:r>
              <a:rPr lang="en-US" dirty="0" smtClean="0"/>
              <a:t>= {computer, monitor, printer}</a:t>
            </a:r>
          </a:p>
          <a:p>
            <a:pPr lvl="1"/>
            <a:r>
              <a:rPr lang="en-US" i="1" dirty="0" smtClean="0"/>
              <a:t>E</a:t>
            </a:r>
            <a:r>
              <a:rPr lang="en-US" baseline="-25000" dirty="0" smtClean="0"/>
              <a:t>1</a:t>
            </a:r>
            <a:r>
              <a:rPr lang="en-US" dirty="0" smtClean="0"/>
              <a:t> </a:t>
            </a:r>
            <a:r>
              <a:rPr lang="en-US" dirty="0" smtClean="0">
                <a:cs typeface="Arial" charset="0"/>
              </a:rPr>
              <a:t>× </a:t>
            </a:r>
            <a:r>
              <a:rPr lang="en-US" i="1" dirty="0" smtClean="0"/>
              <a:t>E</a:t>
            </a:r>
            <a:r>
              <a:rPr lang="en-US" baseline="-25000" dirty="0" smtClean="0"/>
              <a:t>2</a:t>
            </a:r>
            <a:r>
              <a:rPr lang="en-US" dirty="0" smtClean="0"/>
              <a:t> = { (Chee,computer), (Chee,monitor), (Chee,printer), (Lakshmi,computer), (Lakshmi,monitor), (Lakshmi,printer), (Marsha,computer), (Marsha,monitor), (Marsha,printer), (Michael,computer), (Michael,monitor), (Michael,printer), (Jinyang,computer), (Jinyang,monitor), (Jinyang,printer) }</a:t>
            </a:r>
          </a:p>
          <a:p>
            <a:pPr lvl="1"/>
            <a:r>
              <a:rPr lang="en-US" i="1" dirty="0" smtClean="0"/>
              <a:t>R</a:t>
            </a:r>
            <a:r>
              <a:rPr lang="en-US" dirty="0" smtClean="0"/>
              <a:t> = { (Chee,computer), (Chee,monitor), (Lakshmi,computer), (Marsha,monitor) }</a:t>
            </a:r>
          </a:p>
          <a:p>
            <a:r>
              <a:rPr lang="en-US" i="1" dirty="0" smtClean="0"/>
              <a:t>R</a:t>
            </a:r>
            <a:r>
              <a:rPr lang="en-US" dirty="0" smtClean="0"/>
              <a:t> is a set (unordered, as every set) of ordered tuples, or sequences (here of length two, that is pairs)</a:t>
            </a:r>
            <a:endParaRPr lang="en-US" i="1" dirty="0" smtClean="0"/>
          </a:p>
          <a:p>
            <a:pPr lvl="1"/>
            <a:endParaRPr lang="en-US" i="1" dirty="0" smtClean="0"/>
          </a:p>
          <a:p>
            <a:endParaRPr lang="en-US"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r>
              <a:rPr lang="en-US" dirty="0" smtClean="0"/>
              <a:t>Purpose Of ER Model And Basic Concepts</a:t>
            </a:r>
          </a:p>
        </p:txBody>
      </p:sp>
      <p:sp>
        <p:nvSpPr>
          <p:cNvPr id="66563" name="Rectangle 3"/>
          <p:cNvSpPr>
            <a:spLocks noGrp="1" noChangeArrowheads="1"/>
          </p:cNvSpPr>
          <p:nvPr>
            <p:ph type="body" idx="1"/>
          </p:nvPr>
        </p:nvSpPr>
        <p:spPr/>
        <p:txBody>
          <a:bodyPr/>
          <a:lstStyle/>
          <a:p>
            <a:r>
              <a:rPr lang="en-US" b="1" i="1" dirty="0" smtClean="0">
                <a:solidFill>
                  <a:srgbClr val="FC0128"/>
                </a:solidFill>
              </a:rPr>
              <a:t>Entity/relationship (ER) model</a:t>
            </a:r>
            <a:r>
              <a:rPr lang="en-US" dirty="0" smtClean="0"/>
              <a:t> provides a common, informal, and convenient method for communication between application end users (customers) and the database designers to model the information’s structure</a:t>
            </a:r>
          </a:p>
          <a:p>
            <a:r>
              <a:rPr lang="en-US" dirty="0" smtClean="0"/>
              <a:t>This is a preliminary stage towards defining the database using a formal model, such as the relational model, to be described later</a:t>
            </a:r>
          </a:p>
          <a:p>
            <a:r>
              <a:rPr lang="en-US" dirty="0" smtClean="0"/>
              <a:t>The ER model, frequently employs </a:t>
            </a:r>
            <a:r>
              <a:rPr lang="en-US" b="1" i="1" dirty="0" smtClean="0">
                <a:solidFill>
                  <a:srgbClr val="FC0128"/>
                </a:solidFill>
              </a:rPr>
              <a:t>ER diagrams</a:t>
            </a:r>
            <a:r>
              <a:rPr lang="en-US" dirty="0" smtClean="0"/>
              <a:t>, which are pictorial descriptions to visualize information’s structure</a:t>
            </a:r>
          </a:p>
          <a:p>
            <a:endParaRPr lang="en-US" dirty="0" smtClean="0"/>
          </a:p>
          <a:p>
            <a:r>
              <a:rPr lang="en-US" dirty="0" smtClean="0"/>
              <a:t>ER models are perhaps surprisingly both </a:t>
            </a:r>
            <a:r>
              <a:rPr lang="en-US" b="1" i="1" dirty="0" smtClean="0">
                <a:solidFill>
                  <a:srgbClr val="FF0000"/>
                </a:solidFill>
              </a:rPr>
              <a:t>simple</a:t>
            </a:r>
            <a:r>
              <a:rPr lang="en-US" dirty="0" smtClean="0"/>
              <a:t> and </a:t>
            </a:r>
            <a:r>
              <a:rPr lang="en-US" b="1" i="1" dirty="0" smtClean="0">
                <a:solidFill>
                  <a:srgbClr val="FF0000"/>
                </a:solidFill>
              </a:rPr>
              <a:t>powerful</a:t>
            </a:r>
          </a:p>
          <a:p>
            <a:pPr>
              <a:buFont typeface="Monotype Sorts" pitchFamily="2" charset="2"/>
              <a:buNone/>
            </a:pPr>
            <a:endParaRPr 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p:txBody>
          <a:bodyPr/>
          <a:lstStyle/>
          <a:p>
            <a:r>
              <a:rPr lang="en-US" dirty="0" smtClean="0"/>
              <a:t>Relationships</a:t>
            </a:r>
          </a:p>
        </p:txBody>
      </p:sp>
      <p:sp>
        <p:nvSpPr>
          <p:cNvPr id="74755" name="Content Placeholder 2"/>
          <p:cNvSpPr>
            <a:spLocks noGrp="1"/>
          </p:cNvSpPr>
          <p:nvPr>
            <p:ph idx="1"/>
          </p:nvPr>
        </p:nvSpPr>
        <p:spPr/>
        <p:txBody>
          <a:bodyPr/>
          <a:lstStyle/>
          <a:p>
            <a:r>
              <a:rPr lang="en-US" dirty="0" smtClean="0"/>
              <a:t>Let us elaborate</a:t>
            </a:r>
          </a:p>
          <a:p>
            <a:r>
              <a:rPr lang="en-US" i="1" dirty="0" smtClean="0"/>
              <a:t>E</a:t>
            </a:r>
            <a:r>
              <a:rPr lang="en-US" baseline="-25000" dirty="0" smtClean="0"/>
              <a:t>1</a:t>
            </a:r>
            <a:r>
              <a:rPr lang="en-US" dirty="0" smtClean="0"/>
              <a:t> </a:t>
            </a:r>
            <a:r>
              <a:rPr lang="en-US" dirty="0" smtClean="0">
                <a:cs typeface="Arial" charset="0"/>
              </a:rPr>
              <a:t>× </a:t>
            </a:r>
            <a:r>
              <a:rPr lang="en-US" i="1" dirty="0" smtClean="0"/>
              <a:t>E</a:t>
            </a:r>
            <a:r>
              <a:rPr lang="en-US" baseline="-25000" dirty="0" smtClean="0"/>
              <a:t>2 </a:t>
            </a:r>
            <a:r>
              <a:rPr lang="en-US" dirty="0" smtClean="0"/>
              <a:t>was the “universe”</a:t>
            </a:r>
          </a:p>
          <a:p>
            <a:pPr lvl="1"/>
            <a:r>
              <a:rPr lang="en-US" dirty="0" smtClean="0"/>
              <a:t>It listed all possible pairs of a person liking a product</a:t>
            </a:r>
          </a:p>
          <a:p>
            <a:r>
              <a:rPr lang="en-US" dirty="0" smtClean="0"/>
              <a:t> At every instance of time, in general only some of this pairs corresponded to the “actual state of the universe”, </a:t>
            </a:r>
            <a:r>
              <a:rPr lang="en-US" i="1" dirty="0" smtClean="0"/>
              <a:t>R</a:t>
            </a:r>
            <a:r>
              <a:rPr lang="en-US" dirty="0" smtClean="0"/>
              <a:t> was the set of such pairs</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r>
              <a:rPr lang="en-US" dirty="0" smtClean="0"/>
              <a:t>Ternary Relationship</a:t>
            </a:r>
          </a:p>
        </p:txBody>
      </p:sp>
      <p:sp>
        <p:nvSpPr>
          <p:cNvPr id="9220" name="Rectangle 3"/>
          <p:cNvSpPr>
            <a:spLocks noGrp="1" noChangeArrowheads="1"/>
          </p:cNvSpPr>
          <p:nvPr>
            <p:ph type="body" idx="1"/>
          </p:nvPr>
        </p:nvSpPr>
        <p:spPr/>
        <p:txBody>
          <a:bodyPr/>
          <a:lstStyle/>
          <a:p>
            <a:r>
              <a:rPr lang="en-US" dirty="0" smtClean="0"/>
              <a:t>Let’s look at Buys listing all tuples of (</a:t>
            </a:r>
            <a:r>
              <a:rPr lang="en-US" i="1" dirty="0" smtClean="0"/>
              <a:t>x</a:t>
            </a:r>
            <a:r>
              <a:rPr lang="en-US" dirty="0" smtClean="0"/>
              <a:t>,</a:t>
            </a:r>
            <a:r>
              <a:rPr lang="en-US" i="1" dirty="0" smtClean="0"/>
              <a:t>y,z</a:t>
            </a:r>
            <a:r>
              <a:rPr lang="en-US" dirty="0" smtClean="0"/>
              <a:t>) where person </a:t>
            </a:r>
            <a:r>
              <a:rPr lang="en-US" i="1" dirty="0" smtClean="0"/>
              <a:t>x</a:t>
            </a:r>
            <a:r>
              <a:rPr lang="en-US" dirty="0" smtClean="0"/>
              <a:t> Buys product </a:t>
            </a:r>
            <a:r>
              <a:rPr lang="en-US" i="1" dirty="0" smtClean="0"/>
              <a:t>y </a:t>
            </a:r>
            <a:r>
              <a:rPr lang="en-US" dirty="0" smtClean="0"/>
              <a:t>from vendor </a:t>
            </a:r>
            <a:r>
              <a:rPr lang="en-US" i="1" dirty="0" smtClean="0"/>
              <a:t>z</a:t>
            </a:r>
          </a:p>
          <a:p>
            <a:r>
              <a:rPr lang="en-US" dirty="0" smtClean="0"/>
              <a:t>Let us just state it informally:</a:t>
            </a:r>
          </a:p>
          <a:p>
            <a:pPr lvl="1"/>
            <a:r>
              <a:rPr lang="en-US" dirty="0" smtClean="0"/>
              <a:t>Chee buys computer from IBM</a:t>
            </a:r>
          </a:p>
          <a:p>
            <a:pPr lvl="1"/>
            <a:r>
              <a:rPr lang="en-US" dirty="0" smtClean="0"/>
              <a:t>Chee buys computer from Dell</a:t>
            </a:r>
          </a:p>
          <a:p>
            <a:pPr lvl="1"/>
            <a:r>
              <a:rPr lang="en-US" dirty="0" smtClean="0"/>
              <a:t>Lakshmi buys computer from Dell</a:t>
            </a:r>
          </a:p>
          <a:p>
            <a:pPr lvl="1"/>
            <a:r>
              <a:rPr lang="en-US" dirty="0" smtClean="0"/>
              <a:t>Lakshmi buys monitor from Apple</a:t>
            </a:r>
          </a:p>
          <a:p>
            <a:pPr lvl="1"/>
            <a:r>
              <a:rPr lang="en-US" dirty="0" smtClean="0"/>
              <a:t>Chee buys monitor from IBM</a:t>
            </a:r>
          </a:p>
          <a:p>
            <a:pPr lvl="1"/>
            <a:r>
              <a:rPr lang="en-US" dirty="0" smtClean="0"/>
              <a:t>Marsha buys computer from IBM</a:t>
            </a:r>
          </a:p>
          <a:p>
            <a:pPr lvl="1"/>
            <a:r>
              <a:rPr lang="en-US" dirty="0" smtClean="0"/>
              <a:t>Marsha buys monitor from Dell</a:t>
            </a:r>
          </a:p>
          <a:p>
            <a:pPr>
              <a:buFont typeface="Monotype Sorts" pitchFamily="2" charset="2"/>
              <a:buNone/>
            </a:pPr>
            <a:endParaRPr lang="en-US" dirty="0" smtClean="0"/>
          </a:p>
        </p:txBody>
      </p:sp>
      <p:graphicFrame>
        <p:nvGraphicFramePr>
          <p:cNvPr id="9218" name="Object 4"/>
          <p:cNvGraphicFramePr>
            <a:graphicFrameLocks noGrp="1" noChangeAspect="1"/>
          </p:cNvGraphicFramePr>
          <p:nvPr>
            <p:ph sz="half" idx="4294967295"/>
          </p:nvPr>
        </p:nvGraphicFramePr>
        <p:xfrm>
          <a:off x="2362200" y="5943600"/>
          <a:ext cx="4191000" cy="1208088"/>
        </p:xfrm>
        <a:graphic>
          <a:graphicData uri="http://schemas.openxmlformats.org/presentationml/2006/ole">
            <mc:AlternateContent xmlns:mc="http://schemas.openxmlformats.org/markup-compatibility/2006">
              <mc:Choice xmlns:v="urn:schemas-microsoft-com:vml" Requires="v">
                <p:oleObj spid="_x0000_s9254" name="Visio" r:id="rId4" imgW="5057394" imgH="1456944" progId="Visio.Drawing.11">
                  <p:embed/>
                </p:oleObj>
              </mc:Choice>
              <mc:Fallback>
                <p:oleObj name="Visio" r:id="rId4" imgW="5057394" imgH="1456944"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62200" y="5943600"/>
                        <a:ext cx="4191000" cy="1208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p:txBody>
          <a:bodyPr/>
          <a:lstStyle/>
          <a:p>
            <a:r>
              <a:rPr lang="en-US" dirty="0" smtClean="0"/>
              <a:t>Relationship With Nondistinct Entity Sets</a:t>
            </a:r>
          </a:p>
        </p:txBody>
      </p:sp>
      <p:sp>
        <p:nvSpPr>
          <p:cNvPr id="10244" name="Rectangle 3"/>
          <p:cNvSpPr>
            <a:spLocks noGrp="1" noChangeArrowheads="1"/>
          </p:cNvSpPr>
          <p:nvPr>
            <p:ph type="body" idx="1"/>
          </p:nvPr>
        </p:nvSpPr>
        <p:spPr/>
        <p:txBody>
          <a:bodyPr/>
          <a:lstStyle/>
          <a:p>
            <a:r>
              <a:rPr lang="en-US" dirty="0" smtClean="0"/>
              <a:t>Let’s look at Likes, listing all pairs of (</a:t>
            </a:r>
            <a:r>
              <a:rPr lang="en-US" i="1" dirty="0" smtClean="0"/>
              <a:t>x</a:t>
            </a:r>
            <a:r>
              <a:rPr lang="en-US" dirty="0" smtClean="0"/>
              <a:t>,</a:t>
            </a:r>
            <a:r>
              <a:rPr lang="en-US" i="1" dirty="0" smtClean="0"/>
              <a:t>y</a:t>
            </a:r>
            <a:r>
              <a:rPr lang="en-US" dirty="0" smtClean="0"/>
              <a:t>) where person </a:t>
            </a:r>
            <a:r>
              <a:rPr lang="en-US" i="1" dirty="0" smtClean="0"/>
              <a:t>x</a:t>
            </a:r>
            <a:r>
              <a:rPr lang="en-US" dirty="0" smtClean="0"/>
              <a:t> Likes person </a:t>
            </a:r>
            <a:r>
              <a:rPr lang="en-US" i="1" dirty="0" smtClean="0"/>
              <a:t>y</a:t>
            </a:r>
          </a:p>
          <a:p>
            <a:r>
              <a:rPr lang="en-US" dirty="0" smtClean="0"/>
              <a:t>Let us just state it informally</a:t>
            </a:r>
          </a:p>
          <a:p>
            <a:pPr lvl="1"/>
            <a:r>
              <a:rPr lang="en-US" dirty="0" smtClean="0"/>
              <a:t>Chee likes Lakshmi</a:t>
            </a:r>
          </a:p>
          <a:p>
            <a:pPr lvl="1"/>
            <a:r>
              <a:rPr lang="en-US" dirty="0" smtClean="0"/>
              <a:t>Chee likes Marsha</a:t>
            </a:r>
          </a:p>
          <a:p>
            <a:pPr lvl="1"/>
            <a:r>
              <a:rPr lang="en-US" dirty="0" smtClean="0"/>
              <a:t>Lakshmi likes Marsha</a:t>
            </a:r>
          </a:p>
          <a:p>
            <a:pPr lvl="1"/>
            <a:r>
              <a:rPr lang="en-US" dirty="0" smtClean="0"/>
              <a:t>Lakshmi likes Michael</a:t>
            </a:r>
          </a:p>
          <a:p>
            <a:pPr lvl="1"/>
            <a:r>
              <a:rPr lang="en-US" dirty="0" smtClean="0"/>
              <a:t>Lakshmi likes Lakshmi</a:t>
            </a:r>
          </a:p>
          <a:p>
            <a:pPr lvl="1"/>
            <a:r>
              <a:rPr lang="en-US" dirty="0" smtClean="0"/>
              <a:t>Marsha likes Lakshmi</a:t>
            </a:r>
          </a:p>
          <a:p>
            <a:r>
              <a:rPr lang="en-US" dirty="0" smtClean="0">
                <a:cs typeface="Arial" charset="0"/>
              </a:rPr>
              <a:t>Note that pairs must be ordered to properly specify the relationship, Chee likes Lakshmi, but Lakshmi does not like Chee</a:t>
            </a:r>
          </a:p>
        </p:txBody>
      </p:sp>
      <p:graphicFrame>
        <p:nvGraphicFramePr>
          <p:cNvPr id="10242" name="Object 4"/>
          <p:cNvGraphicFramePr>
            <a:graphicFrameLocks noGrp="1" noChangeAspect="1"/>
          </p:cNvGraphicFramePr>
          <p:nvPr>
            <p:ph sz="half" idx="4294967295"/>
          </p:nvPr>
        </p:nvGraphicFramePr>
        <p:xfrm>
          <a:off x="3048000" y="5943600"/>
          <a:ext cx="3232150" cy="1060450"/>
        </p:xfrm>
        <a:graphic>
          <a:graphicData uri="http://schemas.openxmlformats.org/presentationml/2006/ole">
            <mc:AlternateContent xmlns:mc="http://schemas.openxmlformats.org/markup-compatibility/2006">
              <mc:Choice xmlns:v="urn:schemas-microsoft-com:vml" Requires="v">
                <p:oleObj spid="_x0000_s10278" name="Visio" r:id="rId4" imgW="3232023" imgH="1060323" progId="Visio.Drawing.11">
                  <p:embed/>
                </p:oleObj>
              </mc:Choice>
              <mc:Fallback>
                <p:oleObj name="Visio" r:id="rId4" imgW="3232023" imgH="106032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0" y="5943600"/>
                        <a:ext cx="3232150" cy="1060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r>
              <a:rPr lang="en-US" dirty="0" smtClean="0"/>
              <a:t>Relationship With Nondistinct Entity Sets</a:t>
            </a:r>
          </a:p>
        </p:txBody>
      </p:sp>
      <p:sp>
        <p:nvSpPr>
          <p:cNvPr id="75779" name="Rectangle 3"/>
          <p:cNvSpPr>
            <a:spLocks noGrp="1" noChangeArrowheads="1"/>
          </p:cNvSpPr>
          <p:nvPr>
            <p:ph type="body" idx="1"/>
          </p:nvPr>
        </p:nvSpPr>
        <p:spPr/>
        <p:txBody>
          <a:bodyPr/>
          <a:lstStyle/>
          <a:p>
            <a:r>
              <a:rPr lang="en-US" dirty="0" smtClean="0"/>
              <a:t>Again:</a:t>
            </a:r>
          </a:p>
          <a:p>
            <a:pPr lvl="1"/>
            <a:r>
              <a:rPr lang="en-US" dirty="0" smtClean="0"/>
              <a:t>Chee likes Lakshmi</a:t>
            </a:r>
          </a:p>
          <a:p>
            <a:pPr lvl="1"/>
            <a:r>
              <a:rPr lang="en-US" dirty="0" smtClean="0"/>
              <a:t>Chee likes Marsha</a:t>
            </a:r>
          </a:p>
          <a:p>
            <a:pPr lvl="1"/>
            <a:r>
              <a:rPr lang="en-US" dirty="0" smtClean="0"/>
              <a:t>Lakshmi likes Marsha</a:t>
            </a:r>
          </a:p>
          <a:p>
            <a:pPr lvl="1"/>
            <a:r>
              <a:rPr lang="en-US" dirty="0" smtClean="0"/>
              <a:t>Lakshmi likes Michael</a:t>
            </a:r>
          </a:p>
          <a:p>
            <a:pPr lvl="1"/>
            <a:r>
              <a:rPr lang="en-US" dirty="0" smtClean="0"/>
              <a:t>Lakshmi likes Lakshmi</a:t>
            </a:r>
          </a:p>
          <a:p>
            <a:pPr lvl="1"/>
            <a:r>
              <a:rPr lang="en-US" dirty="0" smtClean="0"/>
              <a:t>Marsha likes Lakshmi</a:t>
            </a:r>
          </a:p>
          <a:p>
            <a:endParaRPr lang="en-US" dirty="0" smtClean="0"/>
          </a:p>
          <a:p>
            <a:r>
              <a:rPr lang="en-US" dirty="0" smtClean="0"/>
              <a:t>Formally Likes is a subset of the Cartesian product Person </a:t>
            </a:r>
            <a:r>
              <a:rPr lang="en-US" dirty="0" smtClean="0">
                <a:cs typeface="Arial" charset="0"/>
              </a:rPr>
              <a:t>× Person, which is the set of all ordered pairs of the form (person,person)</a:t>
            </a:r>
          </a:p>
          <a:p>
            <a:r>
              <a:rPr lang="en-US" dirty="0" smtClean="0">
                <a:cs typeface="Arial" charset="0"/>
              </a:rPr>
              <a:t>Likes is the set { (Chee,Lakshmi), (Chee,Marsha), (Lakshmi,Marsha), (Lakshmi,Michael), (Lakshmi,Lakshmi), (Marsha,Lakshmi) }</a:t>
            </a:r>
          </a:p>
          <a:p>
            <a:r>
              <a:rPr lang="en-US" dirty="0" smtClean="0">
                <a:cs typeface="Arial" charset="0"/>
              </a:rPr>
              <a:t>Likes is an arbitrary directed graph in which persons serve as vertices and arcs specify who likes whom</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dirty="0" smtClean="0"/>
              <a:t>Relationship With Nondistinct Entity Sets</a:t>
            </a:r>
          </a:p>
        </p:txBody>
      </p:sp>
      <p:sp>
        <p:nvSpPr>
          <p:cNvPr id="76803" name="Rectangle 3"/>
          <p:cNvSpPr>
            <a:spLocks noGrp="1" noChangeArrowheads="1"/>
          </p:cNvSpPr>
          <p:nvPr>
            <p:ph type="body" idx="1"/>
          </p:nvPr>
        </p:nvSpPr>
        <p:spPr/>
        <p:txBody>
          <a:bodyPr/>
          <a:lstStyle/>
          <a:p>
            <a:r>
              <a:rPr lang="en-US" dirty="0" smtClean="0"/>
              <a:t>Frequently it is useful to give </a:t>
            </a:r>
            <a:r>
              <a:rPr lang="en-US" b="1" i="1" dirty="0" smtClean="0">
                <a:solidFill>
                  <a:srgbClr val="FF0000"/>
                </a:solidFill>
              </a:rPr>
              <a:t>roles</a:t>
            </a:r>
            <a:r>
              <a:rPr lang="en-US" b="1" dirty="0" smtClean="0">
                <a:solidFill>
                  <a:srgbClr val="FF0000"/>
                </a:solidFill>
              </a:rPr>
              <a:t> </a:t>
            </a:r>
            <a:r>
              <a:rPr lang="en-US" dirty="0" smtClean="0"/>
              <a:t>to the participating entities, when, as here, they are drawn from the same entity set.</a:t>
            </a:r>
            <a:endParaRPr lang="en-US" i="1" dirty="0" smtClean="0">
              <a:solidFill>
                <a:srgbClr val="FF0000"/>
              </a:solidFill>
            </a:endParaRPr>
          </a:p>
          <a:p>
            <a:r>
              <a:rPr lang="en-US" dirty="0" smtClean="0"/>
              <a:t>So, we may say that if Chee likes Lakshmi, then Chee is the “Liker” and Lakshmi is the “Liked”</a:t>
            </a:r>
          </a:p>
          <a:p>
            <a:r>
              <a:rPr lang="en-US" dirty="0" smtClean="0">
                <a:cs typeface="Arial" charset="0"/>
              </a:rPr>
              <a:t>Roles are explicitly listed in the diagram, but the semantics of they mean cannot be deduced from looking at the diagram only</a:t>
            </a:r>
          </a:p>
        </p:txBody>
      </p:sp>
      <p:pic>
        <p:nvPicPr>
          <p:cNvPr id="76804" name="Picture 3"/>
          <p:cNvPicPr>
            <a:picLocks noChangeAspect="1" noChangeArrowheads="1"/>
          </p:cNvPicPr>
          <p:nvPr/>
        </p:nvPicPr>
        <p:blipFill>
          <a:blip r:embed="rId3" cstate="print"/>
          <a:srcRect/>
          <a:stretch>
            <a:fillRect/>
          </a:stretch>
        </p:blipFill>
        <p:spPr bwMode="auto">
          <a:xfrm>
            <a:off x="3276600" y="5105400"/>
            <a:ext cx="3200400" cy="1733550"/>
          </a:xfrm>
          <a:prstGeom prst="rect">
            <a:avLst/>
          </a:prstGeom>
          <a:noFill/>
          <a:ln w="12700">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r>
              <a:rPr lang="en-US" dirty="0" smtClean="0"/>
              <a:t>Relationship With Nondistinct Entity Sets</a:t>
            </a:r>
          </a:p>
        </p:txBody>
      </p:sp>
      <p:sp>
        <p:nvSpPr>
          <p:cNvPr id="11268" name="Rectangle 3"/>
          <p:cNvSpPr>
            <a:spLocks noGrp="1" noChangeArrowheads="1"/>
          </p:cNvSpPr>
          <p:nvPr>
            <p:ph type="body" idx="1"/>
          </p:nvPr>
        </p:nvSpPr>
        <p:spPr/>
        <p:txBody>
          <a:bodyPr/>
          <a:lstStyle/>
          <a:p>
            <a:r>
              <a:rPr lang="en-US" dirty="0" smtClean="0"/>
              <a:t>Consider Buys, listing all triples of the form (</a:t>
            </a:r>
            <a:r>
              <a:rPr lang="en-US" i="1" dirty="0" smtClean="0"/>
              <a:t>x</a:t>
            </a:r>
            <a:r>
              <a:rPr lang="en-US" dirty="0" smtClean="0"/>
              <a:t>,</a:t>
            </a:r>
            <a:r>
              <a:rPr lang="en-US" i="1" dirty="0" smtClean="0"/>
              <a:t>y,z</a:t>
            </a:r>
            <a:r>
              <a:rPr lang="en-US" dirty="0" smtClean="0"/>
              <a:t>) where vendor </a:t>
            </a:r>
            <a:r>
              <a:rPr lang="en-US" i="1" dirty="0" smtClean="0"/>
              <a:t>x</a:t>
            </a:r>
            <a:r>
              <a:rPr lang="en-US" dirty="0" smtClean="0"/>
              <a:t> Buys product </a:t>
            </a:r>
            <a:r>
              <a:rPr lang="en-US" i="1" dirty="0" smtClean="0"/>
              <a:t>y</a:t>
            </a:r>
            <a:r>
              <a:rPr lang="en-US" dirty="0" smtClean="0"/>
              <a:t> from vendor </a:t>
            </a:r>
            <a:r>
              <a:rPr lang="en-US" i="1" dirty="0" smtClean="0"/>
              <a:t>z</a:t>
            </a:r>
          </a:p>
          <a:p>
            <a:endParaRPr lang="en-US" i="1" dirty="0" smtClean="0"/>
          </a:p>
          <a:p>
            <a:r>
              <a:rPr lang="en-US" dirty="0" smtClean="0"/>
              <a:t>A typical tuple might be (Dell,printer,HP), meaning that Dell buys a printer from HP</a:t>
            </a:r>
          </a:p>
          <a:p>
            <a:pPr>
              <a:buFont typeface="Monotype Sorts" pitchFamily="2" charset="2"/>
              <a:buNone/>
            </a:pPr>
            <a:endParaRPr lang="en-US" dirty="0" smtClean="0"/>
          </a:p>
        </p:txBody>
      </p:sp>
      <p:graphicFrame>
        <p:nvGraphicFramePr>
          <p:cNvPr id="11266" name="Object 4"/>
          <p:cNvGraphicFramePr>
            <a:graphicFrameLocks noGrp="1" noChangeAspect="1"/>
          </p:cNvGraphicFramePr>
          <p:nvPr>
            <p:ph sz="half" idx="4294967295"/>
          </p:nvPr>
        </p:nvGraphicFramePr>
        <p:xfrm>
          <a:off x="2057400" y="4648200"/>
          <a:ext cx="4191000" cy="1020763"/>
        </p:xfrm>
        <a:graphic>
          <a:graphicData uri="http://schemas.openxmlformats.org/presentationml/2006/ole">
            <mc:AlternateContent xmlns:mc="http://schemas.openxmlformats.org/markup-compatibility/2006">
              <mc:Choice xmlns:v="urn:schemas-microsoft-com:vml" Requires="v">
                <p:oleObj spid="_x0000_s11302" name="Visio" r:id="rId4" imgW="5060823" imgH="1231773" progId="Visio.Drawing.11">
                  <p:embed/>
                </p:oleObj>
              </mc:Choice>
              <mc:Fallback>
                <p:oleObj name="Visio" r:id="rId4" imgW="5060823" imgH="123177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0"/>
                        <a:ext cx="4191000" cy="1020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Title 1"/>
          <p:cNvSpPr>
            <a:spLocks noGrp="1"/>
          </p:cNvSpPr>
          <p:nvPr>
            <p:ph type="title"/>
          </p:nvPr>
        </p:nvSpPr>
        <p:spPr/>
        <p:txBody>
          <a:bodyPr/>
          <a:lstStyle/>
          <a:p>
            <a:r>
              <a:rPr lang="en-US" dirty="0" smtClean="0"/>
              <a:t>ER Diagrams</a:t>
            </a:r>
          </a:p>
        </p:txBody>
      </p:sp>
      <p:sp>
        <p:nvSpPr>
          <p:cNvPr id="12292" name="Content Placeholder 2"/>
          <p:cNvSpPr>
            <a:spLocks noGrp="1"/>
          </p:cNvSpPr>
          <p:nvPr>
            <p:ph idx="1"/>
          </p:nvPr>
        </p:nvSpPr>
        <p:spPr/>
        <p:txBody>
          <a:bodyPr/>
          <a:lstStyle/>
          <a:p>
            <a:r>
              <a:rPr lang="en-US" dirty="0" smtClean="0"/>
              <a:t>To show which entities participate in which  relationships, and which attributes participate in which entities, we draw line segments between:</a:t>
            </a:r>
          </a:p>
          <a:p>
            <a:pPr marL="685800" lvl="1" indent="-228600"/>
            <a:r>
              <a:rPr lang="en-US" dirty="0" smtClean="0"/>
              <a:t>Entities and relationships they participate in</a:t>
            </a:r>
          </a:p>
          <a:p>
            <a:pPr marL="685800" lvl="1" indent="-228600"/>
            <a:r>
              <a:rPr lang="en-US" dirty="0" smtClean="0"/>
              <a:t>Attributes and entities they belong to</a:t>
            </a:r>
          </a:p>
          <a:p>
            <a:r>
              <a:rPr lang="en-US" dirty="0" smtClean="0"/>
              <a:t>We also underline the attributes of the primary key for each entity that has a primary key</a:t>
            </a:r>
          </a:p>
          <a:p>
            <a:r>
              <a:rPr lang="en-US" dirty="0" smtClean="0"/>
              <a:t>Below is a simple ER diagram (with a simpler Person than we had before):</a:t>
            </a:r>
          </a:p>
          <a:p>
            <a:endParaRPr lang="en-US" dirty="0" smtClean="0"/>
          </a:p>
        </p:txBody>
      </p:sp>
      <p:graphicFrame>
        <p:nvGraphicFramePr>
          <p:cNvPr id="12290" name="Object 6"/>
          <p:cNvGraphicFramePr>
            <a:graphicFrameLocks noChangeAspect="1"/>
          </p:cNvGraphicFramePr>
          <p:nvPr/>
        </p:nvGraphicFramePr>
        <p:xfrm>
          <a:off x="1447800" y="4800600"/>
          <a:ext cx="7086600" cy="2478088"/>
        </p:xfrm>
        <a:graphic>
          <a:graphicData uri="http://schemas.openxmlformats.org/presentationml/2006/ole">
            <mc:AlternateContent xmlns:mc="http://schemas.openxmlformats.org/markup-compatibility/2006">
              <mc:Choice xmlns:v="urn:schemas-microsoft-com:vml" Requires="v">
                <p:oleObj spid="_x0000_s12326" name="Visio" r:id="rId4" imgW="9404223" imgH="3289173" progId="Visio.Drawing.11">
                  <p:embed/>
                </p:oleObj>
              </mc:Choice>
              <mc:Fallback>
                <p:oleObj name="Visio" r:id="rId4" imgW="9404223" imgH="3289173"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47800" y="4800600"/>
                        <a:ext cx="7086600" cy="2478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dirty="0" smtClean="0"/>
              <a:t>Further Refinements To The ER Model</a:t>
            </a:r>
          </a:p>
        </p:txBody>
      </p:sp>
      <p:sp>
        <p:nvSpPr>
          <p:cNvPr id="77827" name="Rectangle 3"/>
          <p:cNvSpPr>
            <a:spLocks noGrp="1" noChangeArrowheads="1"/>
          </p:cNvSpPr>
          <p:nvPr>
            <p:ph type="body" idx="1"/>
          </p:nvPr>
        </p:nvSpPr>
        <p:spPr/>
        <p:txBody>
          <a:bodyPr/>
          <a:lstStyle/>
          <a:p>
            <a:r>
              <a:rPr lang="en-US" dirty="0" smtClean="0"/>
              <a:t>We will present in </a:t>
            </a:r>
            <a:r>
              <a:rPr lang="en-US" dirty="0" err="1" smtClean="0"/>
              <a:t>stepsfurther</a:t>
            </a:r>
            <a:r>
              <a:rPr lang="en-US" dirty="0" smtClean="0"/>
              <a:t> refinements to the model and associated diagrams</a:t>
            </a:r>
          </a:p>
          <a:p>
            <a:r>
              <a:rPr lang="en-US" dirty="0" smtClean="0"/>
              <a:t>The previous modeling concepts and the ones that follow are needed for producing a data base design that models a given application well</a:t>
            </a:r>
          </a:p>
          <a:p>
            <a:r>
              <a:rPr lang="en-US" dirty="0" smtClean="0"/>
              <a:t>We will then put it together in a larger comprehensive example</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US" dirty="0" smtClean="0"/>
              <a:t>Relationship With Attributes</a:t>
            </a:r>
          </a:p>
        </p:txBody>
      </p:sp>
      <p:sp>
        <p:nvSpPr>
          <p:cNvPr id="78851" name="Rectangle 3"/>
          <p:cNvSpPr>
            <a:spLocks noGrp="1" noChangeArrowheads="1"/>
          </p:cNvSpPr>
          <p:nvPr>
            <p:ph type="body" idx="1"/>
          </p:nvPr>
        </p:nvSpPr>
        <p:spPr/>
        <p:txBody>
          <a:bodyPr/>
          <a:lstStyle/>
          <a:p>
            <a:r>
              <a:rPr lang="en-US" dirty="0" smtClean="0"/>
              <a:t>Consider relationship Buys among Person, Vendor, and Product</a:t>
            </a:r>
          </a:p>
          <a:p>
            <a:r>
              <a:rPr lang="en-US" dirty="0" smtClean="0"/>
              <a:t>We want to specify that a person Buys a product from a vendor at a specific price</a:t>
            </a:r>
          </a:p>
          <a:p>
            <a:r>
              <a:rPr lang="en-US" dirty="0" smtClean="0"/>
              <a:t>Price is not</a:t>
            </a:r>
          </a:p>
          <a:p>
            <a:pPr lvl="1"/>
            <a:r>
              <a:rPr lang="en-US" dirty="0" smtClean="0"/>
              <a:t>A property of a vendor, because different products may be sold by the same vendor at different prices</a:t>
            </a:r>
          </a:p>
          <a:p>
            <a:pPr lvl="1"/>
            <a:r>
              <a:rPr lang="en-US" dirty="0" smtClean="0"/>
              <a:t>A property of a product, because different vendors may sell the same product at different prices</a:t>
            </a:r>
          </a:p>
          <a:p>
            <a:pPr lvl="1"/>
            <a:r>
              <a:rPr lang="en-US" dirty="0" smtClean="0"/>
              <a:t>A property of a person, because different products may be bought by the same person at different prices</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p:txBody>
          <a:bodyPr/>
          <a:lstStyle/>
          <a:p>
            <a:r>
              <a:rPr lang="en-US" dirty="0" smtClean="0"/>
              <a:t>Relationship With Attributes</a:t>
            </a:r>
          </a:p>
        </p:txBody>
      </p:sp>
      <p:sp>
        <p:nvSpPr>
          <p:cNvPr id="13316" name="Rectangle 3"/>
          <p:cNvSpPr>
            <a:spLocks noGrp="1" noChangeArrowheads="1"/>
          </p:cNvSpPr>
          <p:nvPr>
            <p:ph type="body" idx="1"/>
          </p:nvPr>
        </p:nvSpPr>
        <p:spPr/>
        <p:txBody>
          <a:bodyPr/>
          <a:lstStyle/>
          <a:p>
            <a:r>
              <a:rPr lang="en-US" dirty="0" smtClean="0"/>
              <a:t>So Price is really an attribute of the relationship Buys</a:t>
            </a:r>
          </a:p>
          <a:p>
            <a:r>
              <a:rPr lang="en-US" dirty="0" smtClean="0"/>
              <a:t>For each tuple (person, product, vendor) there is a value of price</a:t>
            </a:r>
          </a:p>
          <a:p>
            <a:endParaRPr lang="en-US" dirty="0" smtClean="0"/>
          </a:p>
        </p:txBody>
      </p:sp>
      <p:graphicFrame>
        <p:nvGraphicFramePr>
          <p:cNvPr id="13314" name="Object 4"/>
          <p:cNvGraphicFramePr>
            <a:graphicFrameLocks noGrp="1" noChangeAspect="1"/>
          </p:cNvGraphicFramePr>
          <p:nvPr>
            <p:ph sz="half" idx="4294967295"/>
          </p:nvPr>
        </p:nvGraphicFramePr>
        <p:xfrm>
          <a:off x="2514600" y="4191000"/>
          <a:ext cx="4191000" cy="1919288"/>
        </p:xfrm>
        <a:graphic>
          <a:graphicData uri="http://schemas.openxmlformats.org/presentationml/2006/ole">
            <mc:AlternateContent xmlns:mc="http://schemas.openxmlformats.org/markup-compatibility/2006">
              <mc:Choice xmlns:v="urn:schemas-microsoft-com:vml" Requires="v">
                <p:oleObj spid="_x0000_s13350" name="Visio" r:id="rId4" imgW="5060823" imgH="2317623" progId="Visio.Drawing.11">
                  <p:embed/>
                </p:oleObj>
              </mc:Choice>
              <mc:Fallback>
                <p:oleObj name="Visio" r:id="rId4" imgW="5060823" imgH="231762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4600" y="4191000"/>
                        <a:ext cx="4191000" cy="1919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r>
              <a:rPr lang="en-US" dirty="0" smtClean="0"/>
              <a:t>Purpose Of ER Model And Basic Concepts</a:t>
            </a:r>
          </a:p>
        </p:txBody>
      </p:sp>
      <p:sp>
        <p:nvSpPr>
          <p:cNvPr id="67587" name="Rectangle 3"/>
          <p:cNvSpPr>
            <a:spLocks noGrp="1" noChangeArrowheads="1"/>
          </p:cNvSpPr>
          <p:nvPr>
            <p:ph type="body" idx="1"/>
          </p:nvPr>
        </p:nvSpPr>
        <p:spPr/>
        <p:txBody>
          <a:bodyPr/>
          <a:lstStyle/>
          <a:p>
            <a:r>
              <a:rPr lang="en-US" dirty="0" smtClean="0"/>
              <a:t>There are three basic concepts appearing in the original ER model, which has since been extended</a:t>
            </a:r>
          </a:p>
          <a:p>
            <a:pPr lvl="1"/>
            <a:r>
              <a:rPr lang="en-US" dirty="0" smtClean="0"/>
              <a:t>We will present the model from more simple to more complex concepts, with examples on the way</a:t>
            </a:r>
          </a:p>
          <a:p>
            <a:r>
              <a:rPr lang="en-US" dirty="0" smtClean="0"/>
              <a:t>We will go beyond the original ER model, and cover most of </a:t>
            </a:r>
            <a:r>
              <a:rPr lang="en-US" b="1" i="1" dirty="0" smtClean="0">
                <a:solidFill>
                  <a:srgbClr val="FF0000"/>
                </a:solidFill>
              </a:rPr>
              <a:t>Enhanced ER </a:t>
            </a:r>
            <a:r>
              <a:rPr lang="en-US" dirty="0" smtClean="0"/>
              <a:t>model</a:t>
            </a:r>
          </a:p>
          <a:p>
            <a:r>
              <a:rPr lang="en-US" dirty="0" smtClean="0"/>
              <a:t>While the ER model’s </a:t>
            </a:r>
            <a:r>
              <a:rPr lang="en-US" b="1" i="1" dirty="0" smtClean="0">
                <a:solidFill>
                  <a:srgbClr val="FF0000"/>
                </a:solidFill>
              </a:rPr>
              <a:t>concepts are standard</a:t>
            </a:r>
            <a:r>
              <a:rPr lang="en-US" dirty="0" smtClean="0"/>
              <a:t>,  there are several </a:t>
            </a:r>
            <a:r>
              <a:rPr lang="en-US" b="1" i="1" dirty="0" smtClean="0">
                <a:solidFill>
                  <a:srgbClr val="FF0000"/>
                </a:solidFill>
              </a:rPr>
              <a:t>varieties of pictorial representations </a:t>
            </a:r>
            <a:r>
              <a:rPr lang="en-US" dirty="0" smtClean="0"/>
              <a:t>of  ER diagrams</a:t>
            </a:r>
          </a:p>
          <a:p>
            <a:pPr lvl="1"/>
            <a:r>
              <a:rPr lang="en-US" dirty="0" smtClean="0"/>
              <a:t>We will focus on one of them: </a:t>
            </a:r>
            <a:r>
              <a:rPr lang="en-US" b="1" i="1" dirty="0" smtClean="0">
                <a:solidFill>
                  <a:srgbClr val="FF0000"/>
                </a:solidFill>
              </a:rPr>
              <a:t>Chen’s</a:t>
            </a:r>
            <a:r>
              <a:rPr lang="en-US" dirty="0" smtClean="0"/>
              <a:t> notation</a:t>
            </a:r>
          </a:p>
          <a:p>
            <a:pPr lvl="1"/>
            <a:r>
              <a:rPr lang="en-US" dirty="0" smtClean="0"/>
              <a:t>We will also cover </a:t>
            </a:r>
            <a:r>
              <a:rPr lang="en-US" b="1" i="1" dirty="0" smtClean="0">
                <a:solidFill>
                  <a:srgbClr val="FF0000"/>
                </a:solidFill>
              </a:rPr>
              <a:t>Crow’s foot </a:t>
            </a:r>
            <a:r>
              <a:rPr lang="en-US" dirty="0" smtClean="0"/>
              <a:t>notation in the context of the Visio tool</a:t>
            </a:r>
          </a:p>
          <a:p>
            <a:pPr lvl="1"/>
            <a:r>
              <a:rPr lang="en-US" dirty="0" smtClean="0"/>
              <a:t>Others are simple variations, so if we understand the above, we can easily understand all of them</a:t>
            </a:r>
          </a:p>
          <a:p>
            <a:r>
              <a:rPr lang="en-US" dirty="0" smtClean="0"/>
              <a:t>You can look at some examples at: </a:t>
            </a:r>
            <a:r>
              <a:rPr lang="en-US" dirty="0" smtClean="0">
                <a:hlinkClick r:id="rId3"/>
              </a:rPr>
              <a:t>http://en.wikipedia.org/wiki/Entity-relationship_model</a:t>
            </a:r>
            <a:endParaRPr lang="en-US" dirty="0" smtClean="0"/>
          </a:p>
          <a:p>
            <a:endParaRPr lang="en-US"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dirty="0" smtClean="0"/>
              <a:t>Entity Versus Attribute</a:t>
            </a:r>
          </a:p>
        </p:txBody>
      </p:sp>
      <p:sp>
        <p:nvSpPr>
          <p:cNvPr id="79875" name="Content Placeholder 2"/>
          <p:cNvSpPr>
            <a:spLocks noGrp="1"/>
          </p:cNvSpPr>
          <p:nvPr>
            <p:ph idx="1"/>
          </p:nvPr>
        </p:nvSpPr>
        <p:spPr/>
        <p:txBody>
          <a:bodyPr/>
          <a:lstStyle/>
          <a:p>
            <a:r>
              <a:rPr lang="en-US" dirty="0" smtClean="0"/>
              <a:t>Entities can model situations that attributes cannot model naturally</a:t>
            </a:r>
          </a:p>
          <a:p>
            <a:r>
              <a:rPr lang="en-US" dirty="0" smtClean="0"/>
              <a:t>Entities can</a:t>
            </a:r>
          </a:p>
          <a:p>
            <a:pPr lvl="1"/>
            <a:r>
              <a:rPr lang="en-US" dirty="0" smtClean="0"/>
              <a:t>Participate in relationships</a:t>
            </a:r>
          </a:p>
          <a:p>
            <a:pPr lvl="1"/>
            <a:r>
              <a:rPr lang="en-US" dirty="0" smtClean="0"/>
              <a:t>Have attributes</a:t>
            </a:r>
          </a:p>
          <a:p>
            <a:r>
              <a:rPr lang="en-US" dirty="0" smtClean="0"/>
              <a:t>Attributes cannot do any of these</a:t>
            </a:r>
          </a:p>
          <a:p>
            <a:endParaRPr lang="en-US" dirty="0" smtClean="0"/>
          </a:p>
          <a:p>
            <a:endParaRPr lang="en-US" dirty="0" smtClean="0"/>
          </a:p>
          <a:p>
            <a:r>
              <a:rPr lang="en-US" dirty="0" smtClean="0"/>
              <a:t>Let us look at a “fleshed out example” for possible alternative modeling of Buys</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p:cNvSpPr>
            <a:spLocks noGrp="1" noChangeArrowheads="1"/>
          </p:cNvSpPr>
          <p:nvPr>
            <p:ph type="title"/>
          </p:nvPr>
        </p:nvSpPr>
        <p:spPr/>
        <p:txBody>
          <a:bodyPr/>
          <a:lstStyle/>
          <a:p>
            <a:r>
              <a:rPr lang="en-US" dirty="0" smtClean="0"/>
              <a:t>Other Choices For Modeling Buys</a:t>
            </a:r>
          </a:p>
        </p:txBody>
      </p:sp>
      <p:sp>
        <p:nvSpPr>
          <p:cNvPr id="14341" name="Rectangle 3"/>
          <p:cNvSpPr>
            <a:spLocks noGrp="1" noChangeArrowheads="1"/>
          </p:cNvSpPr>
          <p:nvPr>
            <p:ph type="body" idx="1"/>
          </p:nvPr>
        </p:nvSpPr>
        <p:spPr/>
        <p:txBody>
          <a:bodyPr/>
          <a:lstStyle/>
          <a:p>
            <a:r>
              <a:rPr lang="en-US" dirty="0" smtClean="0"/>
              <a:t>Price is just the actual amount, the number in $’s</a:t>
            </a:r>
          </a:p>
          <a:p>
            <a:r>
              <a:rPr lang="en-US" dirty="0" smtClean="0"/>
              <a:t>So there likely is no reason to make it an entity as we have below</a:t>
            </a:r>
          </a:p>
          <a:p>
            <a:endParaRPr lang="en-US" dirty="0" smtClean="0"/>
          </a:p>
          <a:p>
            <a:endParaRPr lang="en-US" dirty="0" smtClean="0"/>
          </a:p>
          <a:p>
            <a:endParaRPr lang="en-US" dirty="0" smtClean="0"/>
          </a:p>
          <a:p>
            <a:endParaRPr lang="en-US" dirty="0" smtClean="0"/>
          </a:p>
          <a:p>
            <a:endParaRPr lang="en-US" dirty="0" smtClean="0"/>
          </a:p>
          <a:p>
            <a:r>
              <a:rPr lang="en-US" dirty="0" smtClean="0"/>
              <a:t>We should probably have (as we had earlier less fleshed out)</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u="sng" dirty="0" smtClean="0"/>
          </a:p>
        </p:txBody>
      </p:sp>
      <p:graphicFrame>
        <p:nvGraphicFramePr>
          <p:cNvPr id="14338" name="Object 6"/>
          <p:cNvGraphicFramePr>
            <a:graphicFrameLocks noChangeAspect="1"/>
          </p:cNvGraphicFramePr>
          <p:nvPr/>
        </p:nvGraphicFramePr>
        <p:xfrm>
          <a:off x="1219200" y="2438400"/>
          <a:ext cx="7315200" cy="1970088"/>
        </p:xfrm>
        <a:graphic>
          <a:graphicData uri="http://schemas.openxmlformats.org/presentationml/2006/ole">
            <mc:AlternateContent xmlns:mc="http://schemas.openxmlformats.org/markup-compatibility/2006">
              <mc:Choice xmlns:v="urn:schemas-microsoft-com:vml" Requires="v">
                <p:oleObj spid="_x0000_s14410" name="Visio" r:id="rId4" imgW="8603035" imgH="2316234" progId="Visio.Drawing.11">
                  <p:embed/>
                </p:oleObj>
              </mc:Choice>
              <mc:Fallback>
                <p:oleObj name="Visio" r:id="rId4" imgW="8603035" imgH="2316234"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 y="2438400"/>
                        <a:ext cx="7315200" cy="1970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4339" name="Object 7"/>
          <p:cNvGraphicFramePr>
            <a:graphicFrameLocks noChangeAspect="1"/>
          </p:cNvGraphicFramePr>
          <p:nvPr/>
        </p:nvGraphicFramePr>
        <p:xfrm>
          <a:off x="1219200" y="5410200"/>
          <a:ext cx="7315200" cy="1970088"/>
        </p:xfrm>
        <a:graphic>
          <a:graphicData uri="http://schemas.openxmlformats.org/presentationml/2006/ole">
            <mc:AlternateContent xmlns:mc="http://schemas.openxmlformats.org/markup-compatibility/2006">
              <mc:Choice xmlns:v="urn:schemas-microsoft-com:vml" Requires="v">
                <p:oleObj spid="_x0000_s14411" name="Visio" r:id="rId6" imgW="8603035" imgH="2316234" progId="Visio.Drawing.11">
                  <p:embed/>
                </p:oleObj>
              </mc:Choice>
              <mc:Fallback>
                <p:oleObj name="Visio" r:id="rId6" imgW="8603035" imgH="2316234" progId="Visio.Drawing.11">
                  <p:embed/>
                  <p:pic>
                    <p:nvPicPr>
                      <p:cNvPr id="0" name="Object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19200" y="5410200"/>
                        <a:ext cx="7315200" cy="1970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r>
              <a:rPr lang="en-US" dirty="0" smtClean="0"/>
              <a:t>Other Choices For Modeling Buys</a:t>
            </a:r>
          </a:p>
        </p:txBody>
      </p:sp>
      <p:sp>
        <p:nvSpPr>
          <p:cNvPr id="15364" name="Rectangle 3"/>
          <p:cNvSpPr>
            <a:spLocks noGrp="1" noChangeArrowheads="1"/>
          </p:cNvSpPr>
          <p:nvPr>
            <p:ph type="body" idx="1"/>
          </p:nvPr>
        </p:nvSpPr>
        <p:spPr/>
        <p:txBody>
          <a:bodyPr/>
          <a:lstStyle/>
          <a:p>
            <a:r>
              <a:rPr lang="en-US" dirty="0" smtClean="0"/>
              <a:t>Or should we just have this?</a:t>
            </a:r>
          </a:p>
          <a:p>
            <a:endParaRPr lang="en-US" dirty="0" smtClean="0"/>
          </a:p>
          <a:p>
            <a:endParaRPr lang="en-US" dirty="0" smtClean="0"/>
          </a:p>
          <a:p>
            <a:endParaRPr lang="en-US" dirty="0" smtClean="0"/>
          </a:p>
          <a:p>
            <a:endParaRPr lang="en-US" dirty="0" smtClean="0"/>
          </a:p>
          <a:p>
            <a:endParaRPr lang="en-US" dirty="0" smtClean="0"/>
          </a:p>
          <a:p>
            <a:pPr>
              <a:buFont typeface="Monotype Sorts" pitchFamily="2" charset="2"/>
              <a:buNone/>
            </a:pPr>
            <a:endParaRPr lang="en-US" dirty="0" smtClean="0"/>
          </a:p>
          <a:p>
            <a:r>
              <a:rPr lang="en-US" dirty="0" smtClean="0"/>
              <a:t>Not if we want to model something about a person, such as the date of birth of a person or whom a person likes</a:t>
            </a:r>
          </a:p>
          <a:p>
            <a:r>
              <a:rPr lang="en-US" dirty="0" smtClean="0"/>
              <a:t>These require a person to have an attribute (date of birth) and enter into a relationship (with other persons)</a:t>
            </a:r>
          </a:p>
          <a:p>
            <a:r>
              <a:rPr lang="en-US" dirty="0" smtClean="0"/>
              <a:t>And we cannot model this situation if person is an attribute of Buy</a:t>
            </a:r>
          </a:p>
          <a:p>
            <a:r>
              <a:rPr lang="en-US" dirty="0" smtClean="0"/>
              <a:t>Similarly, for product and vendor</a:t>
            </a:r>
          </a:p>
        </p:txBody>
      </p:sp>
      <p:graphicFrame>
        <p:nvGraphicFramePr>
          <p:cNvPr id="15362" name="Object 7"/>
          <p:cNvGraphicFramePr>
            <a:graphicFrameLocks noChangeAspect="1"/>
          </p:cNvGraphicFramePr>
          <p:nvPr/>
        </p:nvGraphicFramePr>
        <p:xfrm>
          <a:off x="1447800" y="2286000"/>
          <a:ext cx="6886575" cy="1458913"/>
        </p:xfrm>
        <a:graphic>
          <a:graphicData uri="http://schemas.openxmlformats.org/presentationml/2006/ole">
            <mc:AlternateContent xmlns:mc="http://schemas.openxmlformats.org/markup-compatibility/2006">
              <mc:Choice xmlns:v="urn:schemas-microsoft-com:vml" Requires="v">
                <p:oleObj spid="_x0000_s15398" name="Visio" r:id="rId4" imgW="6887152" imgH="1459353" progId="Visio.Drawing.11">
                  <p:embed/>
                </p:oleObj>
              </mc:Choice>
              <mc:Fallback>
                <p:oleObj name="Visio" r:id="rId4" imgW="6887152" imgH="1459353"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47800" y="2286000"/>
                        <a:ext cx="6886575" cy="1458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16388"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16389" name="Rectangle 4"/>
          <p:cNvSpPr>
            <a:spLocks noGrp="1" noChangeArrowheads="1"/>
          </p:cNvSpPr>
          <p:nvPr>
            <p:ph type="title"/>
          </p:nvPr>
        </p:nvSpPr>
        <p:spPr/>
        <p:txBody>
          <a:bodyPr/>
          <a:lstStyle/>
          <a:p>
            <a:r>
              <a:rPr lang="en-US" dirty="0" smtClean="0"/>
              <a:t>Binary Relationships And Their Functionality</a:t>
            </a:r>
          </a:p>
        </p:txBody>
      </p:sp>
      <p:sp>
        <p:nvSpPr>
          <p:cNvPr id="16390" name="Rectangle 5"/>
          <p:cNvSpPr>
            <a:spLocks noGrp="1" noChangeArrowheads="1"/>
          </p:cNvSpPr>
          <p:nvPr>
            <p:ph type="body" idx="1"/>
          </p:nvPr>
        </p:nvSpPr>
        <p:spPr/>
        <p:txBody>
          <a:bodyPr/>
          <a:lstStyle/>
          <a:p>
            <a:r>
              <a:rPr lang="en-US" dirty="0" smtClean="0"/>
              <a:t>Consider a relationship R between two entity sets A, B. </a:t>
            </a:r>
          </a:p>
          <a:p>
            <a:r>
              <a:rPr lang="en-US" dirty="0" smtClean="0"/>
              <a:t>We will look at examples where A is the set of persons and B is the set of all countries</a:t>
            </a:r>
          </a:p>
          <a:p>
            <a:endParaRPr lang="en-US" dirty="0" smtClean="0"/>
          </a:p>
          <a:p>
            <a:endParaRPr lang="en-US" dirty="0" smtClean="0"/>
          </a:p>
          <a:p>
            <a:endParaRPr lang="en-US" dirty="0" smtClean="0"/>
          </a:p>
          <a:p>
            <a:endParaRPr lang="en-US" dirty="0" smtClean="0"/>
          </a:p>
          <a:p>
            <a:endParaRPr lang="en-US" dirty="0" smtClean="0"/>
          </a:p>
          <a:p>
            <a:r>
              <a:rPr lang="en-US" dirty="0" smtClean="0"/>
              <a:t>We will be making some simple assumptions about persons and countries, which we list when relevant</a:t>
            </a:r>
          </a:p>
        </p:txBody>
      </p:sp>
      <p:graphicFrame>
        <p:nvGraphicFramePr>
          <p:cNvPr id="16386" name="Object 8"/>
          <p:cNvGraphicFramePr>
            <a:graphicFrameLocks noChangeAspect="1"/>
          </p:cNvGraphicFramePr>
          <p:nvPr/>
        </p:nvGraphicFramePr>
        <p:xfrm>
          <a:off x="1905000" y="3048000"/>
          <a:ext cx="5060950" cy="603250"/>
        </p:xfrm>
        <a:graphic>
          <a:graphicData uri="http://schemas.openxmlformats.org/presentationml/2006/ole">
            <mc:AlternateContent xmlns:mc="http://schemas.openxmlformats.org/markup-compatibility/2006">
              <mc:Choice xmlns:v="urn:schemas-microsoft-com:vml" Requires="v">
                <p:oleObj spid="_x0000_s16422" name="Visio" r:id="rId4" imgW="5063966" imgH="606076" progId="Visio.Drawing.11">
                  <p:embed/>
                </p:oleObj>
              </mc:Choice>
              <mc:Fallback>
                <p:oleObj name="Visio" r:id="rId4" imgW="5063966" imgH="606076" progId="Visio.Drawing.11">
                  <p:embed/>
                  <p:pic>
                    <p:nvPicPr>
                      <p:cNvPr id="0" name="Object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3048000"/>
                        <a:ext cx="5060950" cy="603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17412"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17413" name="Rectangle 4"/>
          <p:cNvSpPr>
            <a:spLocks noGrp="1" noChangeArrowheads="1"/>
          </p:cNvSpPr>
          <p:nvPr>
            <p:ph type="title"/>
          </p:nvPr>
        </p:nvSpPr>
        <p:spPr/>
        <p:txBody>
          <a:bodyPr/>
          <a:lstStyle/>
          <a:p>
            <a:r>
              <a:rPr lang="en-US" dirty="0" smtClean="0"/>
              <a:t>Binary Relationships And Their Functionality</a:t>
            </a:r>
          </a:p>
        </p:txBody>
      </p:sp>
      <p:sp>
        <p:nvSpPr>
          <p:cNvPr id="17414" name="Rectangle 5"/>
          <p:cNvSpPr>
            <a:spLocks noGrp="1" noChangeArrowheads="1"/>
          </p:cNvSpPr>
          <p:nvPr>
            <p:ph type="body" idx="1"/>
          </p:nvPr>
        </p:nvSpPr>
        <p:spPr/>
        <p:txBody>
          <a:bodyPr/>
          <a:lstStyle/>
          <a:p>
            <a:r>
              <a:rPr lang="en-US" dirty="0" smtClean="0"/>
              <a:t>Relationship R is called </a:t>
            </a:r>
            <a:r>
              <a:rPr lang="en-US" b="1" i="1" dirty="0" smtClean="0">
                <a:solidFill>
                  <a:srgbClr val="FC0128"/>
                </a:solidFill>
              </a:rPr>
              <a:t>many to one</a:t>
            </a:r>
            <a:r>
              <a:rPr lang="en-US" dirty="0" smtClean="0"/>
              <a:t> from A to B if and only if for each element of A there exists at most one element of B related to it</a:t>
            </a:r>
          </a:p>
          <a:p>
            <a:pPr lvl="1"/>
            <a:r>
              <a:rPr lang="en-US" dirty="0" smtClean="0"/>
              <a:t>Example: R is Born (in)</a:t>
            </a:r>
          </a:p>
          <a:p>
            <a:pPr lvl="1">
              <a:buFont typeface="Symbol" pitchFamily="18" charset="2"/>
              <a:buNone/>
            </a:pPr>
            <a:r>
              <a:rPr lang="en-US" dirty="0" smtClean="0"/>
              <a:t>	Each person was born in at most one country (maybe not in a country but on a ship in the middle of an ocean)</a:t>
            </a:r>
          </a:p>
          <a:p>
            <a:pPr lvl="1">
              <a:buFont typeface="Symbol" pitchFamily="18" charset="2"/>
              <a:buNone/>
            </a:pPr>
            <a:r>
              <a:rPr lang="en-US" dirty="0" smtClean="0"/>
              <a:t>	Maybe nobody was born in some country as it has just been established</a:t>
            </a:r>
          </a:p>
          <a:p>
            <a:pPr lvl="1">
              <a:buFont typeface="Symbol" pitchFamily="18" charset="2"/>
              <a:buNone/>
            </a:pPr>
            <a:endParaRPr lang="en-US" dirty="0" smtClean="0"/>
          </a:p>
          <a:p>
            <a:pPr lvl="1">
              <a:buFont typeface="Symbol" pitchFamily="18" charset="2"/>
              <a:buNone/>
            </a:pPr>
            <a:endParaRPr lang="en-US" dirty="0" smtClean="0"/>
          </a:p>
          <a:p>
            <a:pPr lvl="1">
              <a:buFont typeface="Symbol" pitchFamily="18" charset="2"/>
              <a:buNone/>
            </a:pPr>
            <a:endParaRPr lang="en-US" dirty="0" smtClean="0"/>
          </a:p>
          <a:p>
            <a:pPr lvl="1">
              <a:buFont typeface="Symbol" pitchFamily="18" charset="2"/>
              <a:buNone/>
            </a:pPr>
            <a:endParaRPr lang="en-US" dirty="0" smtClean="0"/>
          </a:p>
          <a:p>
            <a:r>
              <a:rPr lang="en-US" dirty="0" smtClean="0"/>
              <a:t>The picture on the right describes the universe of four persons and three countries, with lines indicating which person was born in which country</a:t>
            </a:r>
          </a:p>
          <a:p>
            <a:pPr lvl="1"/>
            <a:r>
              <a:rPr lang="en-US" dirty="0" smtClean="0"/>
              <a:t>We will have similar diagrams for other examples</a:t>
            </a:r>
          </a:p>
          <a:p>
            <a:pPr lvl="1"/>
            <a:endParaRPr lang="en-US" dirty="0" smtClean="0"/>
          </a:p>
        </p:txBody>
      </p:sp>
      <p:graphicFrame>
        <p:nvGraphicFramePr>
          <p:cNvPr id="17410" name="Object 8"/>
          <p:cNvGraphicFramePr>
            <a:graphicFrameLocks noChangeAspect="1"/>
          </p:cNvGraphicFramePr>
          <p:nvPr/>
        </p:nvGraphicFramePr>
        <p:xfrm>
          <a:off x="1371600" y="4267200"/>
          <a:ext cx="7065963" cy="850900"/>
        </p:xfrm>
        <a:graphic>
          <a:graphicData uri="http://schemas.openxmlformats.org/presentationml/2006/ole">
            <mc:AlternateContent xmlns:mc="http://schemas.openxmlformats.org/markup-compatibility/2006">
              <mc:Choice xmlns:v="urn:schemas-microsoft-com:vml" Requires="v">
                <p:oleObj spid="_x0000_s17446" name="Visio" r:id="rId4" imgW="7065550" imgH="851106" progId="Visio.Drawing.11">
                  <p:embed/>
                </p:oleObj>
              </mc:Choice>
              <mc:Fallback>
                <p:oleObj name="Visio" r:id="rId4" imgW="7065550" imgH="851106" progId="Visio.Drawing.11">
                  <p:embed/>
                  <p:pic>
                    <p:nvPicPr>
                      <p:cNvPr id="0" name="Object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1600" y="4267200"/>
                        <a:ext cx="7065963" cy="85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18436"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18437" name="Rectangle 4"/>
          <p:cNvSpPr>
            <a:spLocks noGrp="1" noChangeArrowheads="1"/>
          </p:cNvSpPr>
          <p:nvPr>
            <p:ph type="title"/>
          </p:nvPr>
        </p:nvSpPr>
        <p:spPr/>
        <p:txBody>
          <a:bodyPr/>
          <a:lstStyle/>
          <a:p>
            <a:r>
              <a:rPr lang="en-US" dirty="0" smtClean="0"/>
              <a:t>Binary Relationships And Their Functionality</a:t>
            </a:r>
          </a:p>
        </p:txBody>
      </p:sp>
      <p:sp>
        <p:nvSpPr>
          <p:cNvPr id="18438" name="Rectangle 5"/>
          <p:cNvSpPr>
            <a:spLocks noGrp="1" noChangeArrowheads="1"/>
          </p:cNvSpPr>
          <p:nvPr>
            <p:ph type="body" idx="1"/>
          </p:nvPr>
        </p:nvSpPr>
        <p:spPr/>
        <p:txBody>
          <a:bodyPr/>
          <a:lstStyle/>
          <a:p>
            <a:r>
              <a:rPr lang="en-US" dirty="0" smtClean="0"/>
              <a:t>The relationship R is called </a:t>
            </a:r>
            <a:r>
              <a:rPr lang="en-US" b="1" i="1" dirty="0" smtClean="0">
                <a:solidFill>
                  <a:srgbClr val="FC0128"/>
                </a:solidFill>
              </a:rPr>
              <a:t>one to one</a:t>
            </a:r>
            <a:r>
              <a:rPr lang="en-US" dirty="0" smtClean="0"/>
              <a:t> between A and B if and only if for each element of A there exists at most one element of B related to it and for each element of B there exists at most one element of A related to it</a:t>
            </a:r>
          </a:p>
          <a:p>
            <a:pPr lvl="1"/>
            <a:r>
              <a:rPr lang="en-US" dirty="0" smtClean="0"/>
              <a:t>Example: R is Heads</a:t>
            </a:r>
          </a:p>
          <a:p>
            <a:pPr lvl="1">
              <a:buFont typeface="Symbol" pitchFamily="18" charset="2"/>
              <a:buNone/>
            </a:pPr>
            <a:r>
              <a:rPr lang="en-US" dirty="0" smtClean="0"/>
              <a:t>	Each Person is a Head (President, Queen, etc.) of at most one country</a:t>
            </a:r>
          </a:p>
          <a:p>
            <a:pPr lvl="1">
              <a:buFont typeface="Symbol" pitchFamily="18" charset="2"/>
              <a:buNone/>
            </a:pPr>
            <a:r>
              <a:rPr lang="en-US" dirty="0" smtClean="0"/>
              <a:t>	Each country has at most one head (maybe the queen died and it is not clear who will be the monarch next)</a:t>
            </a:r>
          </a:p>
          <a:p>
            <a:r>
              <a:rPr lang="en-US" dirty="0" smtClean="0"/>
              <a:t>In other words, R is one to one, if and only if</a:t>
            </a:r>
          </a:p>
          <a:p>
            <a:pPr lvl="1"/>
            <a:r>
              <a:rPr lang="en-US" dirty="0" smtClean="0"/>
              <a:t>R is many to one from A to B, and</a:t>
            </a:r>
          </a:p>
          <a:p>
            <a:pPr lvl="1"/>
            <a:r>
              <a:rPr lang="en-US" dirty="0" smtClean="0"/>
              <a:t>R is many to one from B to A</a:t>
            </a:r>
          </a:p>
        </p:txBody>
      </p:sp>
      <p:graphicFrame>
        <p:nvGraphicFramePr>
          <p:cNvPr id="18434" name="Object 7"/>
          <p:cNvGraphicFramePr>
            <a:graphicFrameLocks noChangeAspect="1"/>
          </p:cNvGraphicFramePr>
          <p:nvPr/>
        </p:nvGraphicFramePr>
        <p:xfrm>
          <a:off x="1143000" y="5791200"/>
          <a:ext cx="7065963" cy="850900"/>
        </p:xfrm>
        <a:graphic>
          <a:graphicData uri="http://schemas.openxmlformats.org/presentationml/2006/ole">
            <mc:AlternateContent xmlns:mc="http://schemas.openxmlformats.org/markup-compatibility/2006">
              <mc:Choice xmlns:v="urn:schemas-microsoft-com:vml" Requires="v">
                <p:oleObj spid="_x0000_s18470" name="Visio" r:id="rId4" imgW="7065550" imgH="851106" progId="Visio.Drawing.11">
                  <p:embed/>
                </p:oleObj>
              </mc:Choice>
              <mc:Fallback>
                <p:oleObj name="Visio" r:id="rId4" imgW="7065550" imgH="851106"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0" y="5791200"/>
                        <a:ext cx="7065963" cy="85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19460"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19461" name="Rectangle 4"/>
          <p:cNvSpPr>
            <a:spLocks noGrp="1" noChangeArrowheads="1"/>
          </p:cNvSpPr>
          <p:nvPr>
            <p:ph type="title"/>
          </p:nvPr>
        </p:nvSpPr>
        <p:spPr/>
        <p:txBody>
          <a:bodyPr/>
          <a:lstStyle/>
          <a:p>
            <a:r>
              <a:rPr lang="en-US" dirty="0" smtClean="0"/>
              <a:t>Binary Relationships And Their Functionality</a:t>
            </a:r>
          </a:p>
        </p:txBody>
      </p:sp>
      <p:sp>
        <p:nvSpPr>
          <p:cNvPr id="19462" name="Rectangle 5"/>
          <p:cNvSpPr>
            <a:spLocks noGrp="1" noChangeArrowheads="1"/>
          </p:cNvSpPr>
          <p:nvPr>
            <p:ph type="body" idx="1"/>
          </p:nvPr>
        </p:nvSpPr>
        <p:spPr/>
        <p:txBody>
          <a:bodyPr/>
          <a:lstStyle/>
          <a:p>
            <a:r>
              <a:rPr lang="en-US" dirty="0" smtClean="0"/>
              <a:t>The relationship is called </a:t>
            </a:r>
            <a:r>
              <a:rPr lang="en-US" b="1" i="1" dirty="0" smtClean="0">
                <a:solidFill>
                  <a:srgbClr val="FC0128"/>
                </a:solidFill>
              </a:rPr>
              <a:t>many to many</a:t>
            </a:r>
            <a:r>
              <a:rPr lang="en-US" dirty="0" smtClean="0"/>
              <a:t> between A and B, if it is not many to one from A to B and it is not many to one from B to A</a:t>
            </a:r>
          </a:p>
          <a:p>
            <a:pPr lvl="1"/>
            <a:r>
              <a:rPr lang="en-US" dirty="0" smtClean="0"/>
              <a:t>Example: R is “likes”</a:t>
            </a:r>
          </a:p>
          <a:p>
            <a:endParaRPr lang="en-US" dirty="0" smtClean="0"/>
          </a:p>
        </p:txBody>
      </p:sp>
      <p:graphicFrame>
        <p:nvGraphicFramePr>
          <p:cNvPr id="19458" name="Object 7"/>
          <p:cNvGraphicFramePr>
            <a:graphicFrameLocks noChangeAspect="1"/>
          </p:cNvGraphicFramePr>
          <p:nvPr/>
        </p:nvGraphicFramePr>
        <p:xfrm>
          <a:off x="1295400" y="4343400"/>
          <a:ext cx="7065963" cy="849313"/>
        </p:xfrm>
        <a:graphic>
          <a:graphicData uri="http://schemas.openxmlformats.org/presentationml/2006/ole">
            <mc:AlternateContent xmlns:mc="http://schemas.openxmlformats.org/markup-compatibility/2006">
              <mc:Choice xmlns:v="urn:schemas-microsoft-com:vml" Requires="v">
                <p:oleObj spid="_x0000_s19494" name="Visio" r:id="rId4" imgW="7065550" imgH="850106" progId="Visio.Drawing.11">
                  <p:embed/>
                </p:oleObj>
              </mc:Choice>
              <mc:Fallback>
                <p:oleObj name="Visio" r:id="rId4" imgW="7065550" imgH="850106"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4343400"/>
                        <a:ext cx="7065963" cy="849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20484"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20485" name="Rectangle 4"/>
          <p:cNvSpPr>
            <a:spLocks noGrp="1" noChangeArrowheads="1"/>
          </p:cNvSpPr>
          <p:nvPr>
            <p:ph type="title"/>
          </p:nvPr>
        </p:nvSpPr>
        <p:spPr/>
        <p:txBody>
          <a:bodyPr/>
          <a:lstStyle/>
          <a:p>
            <a:r>
              <a:rPr lang="en-US" dirty="0" smtClean="0"/>
              <a:t>Binary Relationships And Their Functionality</a:t>
            </a:r>
          </a:p>
        </p:txBody>
      </p:sp>
      <p:sp>
        <p:nvSpPr>
          <p:cNvPr id="20486" name="Rectangle 5"/>
          <p:cNvSpPr>
            <a:spLocks noGrp="1" noChangeArrowheads="1"/>
          </p:cNvSpPr>
          <p:nvPr>
            <p:ph type="body" idx="1"/>
          </p:nvPr>
        </p:nvSpPr>
        <p:spPr/>
        <p:txBody>
          <a:bodyPr/>
          <a:lstStyle/>
          <a:p>
            <a:r>
              <a:rPr lang="en-US" dirty="0" smtClean="0"/>
              <a:t>We have in effect considered the concepts of partial functions of one variable.</a:t>
            </a:r>
          </a:p>
          <a:p>
            <a:pPr lvl="1"/>
            <a:r>
              <a:rPr lang="en-US" dirty="0" smtClean="0"/>
              <a:t>The first two examples were </a:t>
            </a:r>
            <a:r>
              <a:rPr lang="en-US" b="1" i="1" dirty="0" smtClean="0">
                <a:solidFill>
                  <a:srgbClr val="FF0000"/>
                </a:solidFill>
              </a:rPr>
              <a:t>partial functions</a:t>
            </a:r>
          </a:p>
          <a:p>
            <a:pPr lvl="1"/>
            <a:r>
              <a:rPr lang="en-US" dirty="0" smtClean="0"/>
              <a:t>The last example was not a function</a:t>
            </a:r>
          </a:p>
          <a:p>
            <a:r>
              <a:rPr lang="en-US" dirty="0" smtClean="0"/>
              <a:t>Pictorially, functionality for binary relationships can be shown by drawing an arc head in the direction to the “one”</a:t>
            </a:r>
          </a:p>
          <a:p>
            <a:endParaRPr lang="en-US" dirty="0" smtClean="0"/>
          </a:p>
        </p:txBody>
      </p:sp>
      <p:graphicFrame>
        <p:nvGraphicFramePr>
          <p:cNvPr id="20482" name="Object 7"/>
          <p:cNvGraphicFramePr>
            <a:graphicFrameLocks noChangeAspect="1"/>
          </p:cNvGraphicFramePr>
          <p:nvPr/>
        </p:nvGraphicFramePr>
        <p:xfrm>
          <a:off x="1295400" y="4114800"/>
          <a:ext cx="6951663" cy="2986088"/>
        </p:xfrm>
        <a:graphic>
          <a:graphicData uri="http://schemas.openxmlformats.org/presentationml/2006/ole">
            <mc:AlternateContent xmlns:mc="http://schemas.openxmlformats.org/markup-compatibility/2006">
              <mc:Choice xmlns:v="urn:schemas-microsoft-com:vml" Requires="v">
                <p:oleObj spid="_x0000_s20518" name="Visio" r:id="rId4" imgW="6951202" imgH="2986373" progId="Visio.Drawing.11">
                  <p:embed/>
                </p:oleObj>
              </mc:Choice>
              <mc:Fallback>
                <p:oleObj name="Visio" r:id="rId4" imgW="6951202" imgH="2986373"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4114800"/>
                        <a:ext cx="6951663" cy="298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21508"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21509" name="Rectangle 4"/>
          <p:cNvSpPr>
            <a:spLocks noGrp="1" noChangeArrowheads="1"/>
          </p:cNvSpPr>
          <p:nvPr>
            <p:ph type="title"/>
          </p:nvPr>
        </p:nvSpPr>
        <p:spPr/>
        <p:txBody>
          <a:bodyPr/>
          <a:lstStyle/>
          <a:p>
            <a:r>
              <a:rPr lang="en-US" dirty="0" smtClean="0"/>
              <a:t>Binary Relationships And Their Functionality</a:t>
            </a:r>
          </a:p>
        </p:txBody>
      </p:sp>
      <p:sp>
        <p:nvSpPr>
          <p:cNvPr id="21510" name="Rectangle 5"/>
          <p:cNvSpPr>
            <a:spLocks noGrp="1" noChangeArrowheads="1"/>
          </p:cNvSpPr>
          <p:nvPr>
            <p:ph type="body" idx="1"/>
          </p:nvPr>
        </p:nvSpPr>
        <p:spPr/>
        <p:txBody>
          <a:bodyPr/>
          <a:lstStyle/>
          <a:p>
            <a:r>
              <a:rPr lang="en-US" dirty="0" smtClean="0"/>
              <a:t>How about properties of the relationship?</a:t>
            </a:r>
          </a:p>
          <a:p>
            <a:r>
              <a:rPr lang="en-US" dirty="0" smtClean="0"/>
              <a:t>Date: when a person and a country in a relationship first entered into the relationship (marked also with black square)</a:t>
            </a:r>
          </a:p>
        </p:txBody>
      </p:sp>
      <p:graphicFrame>
        <p:nvGraphicFramePr>
          <p:cNvPr id="21506" name="Object 7"/>
          <p:cNvGraphicFramePr>
            <a:graphicFrameLocks noChangeAspect="1"/>
          </p:cNvGraphicFramePr>
          <p:nvPr/>
        </p:nvGraphicFramePr>
        <p:xfrm>
          <a:off x="1676400" y="2819400"/>
          <a:ext cx="6608763" cy="4214813"/>
        </p:xfrm>
        <a:graphic>
          <a:graphicData uri="http://schemas.openxmlformats.org/presentationml/2006/ole">
            <mc:AlternateContent xmlns:mc="http://schemas.openxmlformats.org/markup-compatibility/2006">
              <mc:Choice xmlns:v="urn:schemas-microsoft-com:vml" Requires="v">
                <p:oleObj spid="_x0000_s21542" name="Visio" r:id="rId4" imgW="6608493" imgH="4215194" progId="Visio.Drawing.11">
                  <p:embed/>
                </p:oleObj>
              </mc:Choice>
              <mc:Fallback>
                <p:oleObj name="Visio" r:id="rId4" imgW="6608493" imgH="4215194"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76400" y="2819400"/>
                        <a:ext cx="6608763" cy="4214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r>
              <a:rPr lang="en-US" dirty="0" smtClean="0"/>
              <a:t>Binary Relationships And Their Functionality</a:t>
            </a:r>
          </a:p>
        </p:txBody>
      </p:sp>
      <p:sp>
        <p:nvSpPr>
          <p:cNvPr id="22532" name="Rectangle 3"/>
          <p:cNvSpPr>
            <a:spLocks noGrp="1" noChangeArrowheads="1"/>
          </p:cNvSpPr>
          <p:nvPr>
            <p:ph type="body" idx="1"/>
          </p:nvPr>
        </p:nvSpPr>
        <p:spPr/>
        <p:txBody>
          <a:bodyPr/>
          <a:lstStyle/>
          <a:p>
            <a:r>
              <a:rPr lang="en-US" dirty="0" smtClean="0"/>
              <a:t>Can make Date in some cases the property of an entity</a:t>
            </a:r>
          </a:p>
          <a:p>
            <a:pPr lvl="1"/>
            <a:r>
              <a:rPr lang="en-US" dirty="0" smtClean="0"/>
              <a:t>“Slide” the Date to the Person, but not the Country</a:t>
            </a:r>
          </a:p>
          <a:p>
            <a:pPr lvl="1"/>
            <a:r>
              <a:rPr lang="en-US" dirty="0" smtClean="0"/>
              <a:t>“Slide” the Date to either the Person or the Country (but not for both, as this would be redundant)</a:t>
            </a:r>
          </a:p>
          <a:p>
            <a:r>
              <a:rPr lang="en-US" dirty="0" smtClean="0"/>
              <a:t>Cannot “slide” the Date to either “Liker” or “Liked”</a:t>
            </a:r>
          </a:p>
          <a:p>
            <a:r>
              <a:rPr lang="en-US" dirty="0" smtClean="0"/>
              <a:t>Can “slide” if no two squares end up in the same entity</a:t>
            </a:r>
          </a:p>
        </p:txBody>
      </p:sp>
      <p:graphicFrame>
        <p:nvGraphicFramePr>
          <p:cNvPr id="22530" name="Object 4"/>
          <p:cNvGraphicFramePr>
            <a:graphicFrameLocks noGrp="1" noChangeAspect="1"/>
          </p:cNvGraphicFramePr>
          <p:nvPr>
            <p:ph sz="half" idx="4294967295"/>
          </p:nvPr>
        </p:nvGraphicFramePr>
        <p:xfrm>
          <a:off x="2057400" y="3581400"/>
          <a:ext cx="5105400" cy="3886200"/>
        </p:xfrm>
        <a:graphic>
          <a:graphicData uri="http://schemas.openxmlformats.org/presentationml/2006/ole">
            <mc:AlternateContent xmlns:mc="http://schemas.openxmlformats.org/markup-compatibility/2006">
              <mc:Choice xmlns:v="urn:schemas-microsoft-com:vml" Requires="v">
                <p:oleObj spid="_x0000_s22566" name="Visio" r:id="rId4" imgW="7572756" imgH="6432042" progId="Visio.Drawing.11">
                  <p:embed/>
                </p:oleObj>
              </mc:Choice>
              <mc:Fallback>
                <p:oleObj name="Visio" r:id="rId4" imgW="7572756" imgH="6432042"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3581400"/>
                        <a:ext cx="5105400"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68611" name="Rectangle 3"/>
          <p:cNvSpPr>
            <a:spLocks noGrp="1" noChangeArrowheads="1"/>
          </p:cNvSpPr>
          <p:nvPr>
            <p:ph type="title"/>
          </p:nvPr>
        </p:nvSpPr>
        <p:spPr>
          <a:noFill/>
        </p:spPr>
        <p:txBody>
          <a:bodyPr lIns="102590" tIns="51296" rIns="102590" bIns="51296"/>
          <a:lstStyle/>
          <a:p>
            <a:pPr defTabSz="914400"/>
            <a:r>
              <a:rPr lang="en-US" dirty="0" smtClean="0"/>
              <a:t>Basic Concepts</a:t>
            </a:r>
          </a:p>
        </p:txBody>
      </p:sp>
      <p:sp>
        <p:nvSpPr>
          <p:cNvPr id="68612" name="Rectangle 4"/>
          <p:cNvSpPr>
            <a:spLocks noGrp="1" noChangeArrowheads="1"/>
          </p:cNvSpPr>
          <p:nvPr>
            <p:ph type="body" idx="1"/>
          </p:nvPr>
        </p:nvSpPr>
        <p:spPr/>
        <p:txBody>
          <a:bodyPr/>
          <a:lstStyle/>
          <a:p>
            <a:r>
              <a:rPr lang="en-US" dirty="0" smtClean="0"/>
              <a:t>The three basic concepts are (elaborated on very soon):</a:t>
            </a:r>
          </a:p>
          <a:p>
            <a:r>
              <a:rPr lang="en-US" b="1" i="1" dirty="0" smtClean="0">
                <a:solidFill>
                  <a:srgbClr val="FC0128"/>
                </a:solidFill>
              </a:rPr>
              <a:t>Entity</a:t>
            </a:r>
            <a:r>
              <a:rPr lang="en-US" dirty="0" smtClean="0"/>
              <a:t>. This is an “object.” Cannot be defined even close to a formal way. Examples:</a:t>
            </a:r>
          </a:p>
          <a:p>
            <a:pPr lvl="1"/>
            <a:r>
              <a:rPr lang="en-US" dirty="0" smtClean="0"/>
              <a:t>Bob</a:t>
            </a:r>
          </a:p>
          <a:p>
            <a:pPr lvl="1"/>
            <a:r>
              <a:rPr lang="en-US" dirty="0" smtClean="0"/>
              <a:t>Boston</a:t>
            </a:r>
          </a:p>
          <a:p>
            <a:pPr lvl="1"/>
            <a:r>
              <a:rPr lang="en-US" dirty="0" smtClean="0"/>
              <a:t>The country whose capital is Paris</a:t>
            </a:r>
          </a:p>
          <a:p>
            <a:pPr lvl="1">
              <a:buFont typeface="Symbol" pitchFamily="18" charset="2"/>
              <a:buNone/>
            </a:pPr>
            <a:r>
              <a:rPr lang="en-US" dirty="0" smtClean="0"/>
              <a:t>	There is only one such country so it is completely specified</a:t>
            </a:r>
          </a:p>
          <a:p>
            <a:r>
              <a:rPr lang="en-US" b="1" i="1" dirty="0" smtClean="0">
                <a:solidFill>
                  <a:srgbClr val="FC0128"/>
                </a:solidFill>
              </a:rPr>
              <a:t>Relationship</a:t>
            </a:r>
            <a:r>
              <a:rPr lang="en-US" dirty="0" smtClean="0"/>
              <a:t>. Entities participate in relationships with each other. Examples:</a:t>
            </a:r>
          </a:p>
          <a:p>
            <a:pPr lvl="1"/>
            <a:r>
              <a:rPr lang="en-US" dirty="0" smtClean="0"/>
              <a:t>Alice and Boston are in relationship Likes (Alice likes Boston)</a:t>
            </a:r>
          </a:p>
          <a:p>
            <a:pPr lvl="1"/>
            <a:r>
              <a:rPr lang="en-US" dirty="0" smtClean="0"/>
              <a:t>Bob and Atlanta are not in this relationship</a:t>
            </a:r>
          </a:p>
          <a:p>
            <a:r>
              <a:rPr lang="en-US" b="1" i="1" dirty="0" smtClean="0">
                <a:solidFill>
                  <a:srgbClr val="FC0128"/>
                </a:solidFill>
              </a:rPr>
              <a:t>Attribute</a:t>
            </a:r>
            <a:r>
              <a:rPr lang="en-US" dirty="0" smtClean="0"/>
              <a:t>. Examples:</a:t>
            </a:r>
          </a:p>
          <a:p>
            <a:pPr lvl="1"/>
            <a:r>
              <a:rPr lang="en-US" dirty="0" smtClean="0"/>
              <a:t>Age is a property of persons</a:t>
            </a:r>
          </a:p>
          <a:p>
            <a:pPr lvl="1"/>
            <a:r>
              <a:rPr lang="en-US" dirty="0" smtClean="0"/>
              <a:t>Size is a property of cities</a:t>
            </a:r>
          </a:p>
          <a:p>
            <a:pPr lvl="2"/>
            <a:endParaRPr lang="en-US" dirty="0" smtClean="0"/>
          </a:p>
          <a:p>
            <a:endParaRPr lang="en-US" dirty="0" smtClean="0"/>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p:cNvSpPr>
            <a:spLocks noGrp="1"/>
          </p:cNvSpPr>
          <p:nvPr>
            <p:ph type="title"/>
          </p:nvPr>
        </p:nvSpPr>
        <p:spPr/>
        <p:txBody>
          <a:bodyPr/>
          <a:lstStyle/>
          <a:p>
            <a:r>
              <a:rPr lang="en-US" dirty="0" smtClean="0"/>
              <a:t>Binary Relationships And Their Functionality</a:t>
            </a:r>
          </a:p>
        </p:txBody>
      </p:sp>
      <p:sp>
        <p:nvSpPr>
          <p:cNvPr id="80899" name="Content Placeholder 2"/>
          <p:cNvSpPr>
            <a:spLocks noGrp="1"/>
          </p:cNvSpPr>
          <p:nvPr>
            <p:ph idx="1"/>
          </p:nvPr>
        </p:nvSpPr>
        <p:spPr/>
        <p:txBody>
          <a:bodyPr/>
          <a:lstStyle/>
          <a:p>
            <a:r>
              <a:rPr lang="en-US" dirty="0" smtClean="0"/>
              <a:t>This can be done if the relationship is many-to-one</a:t>
            </a:r>
          </a:p>
          <a:p>
            <a:r>
              <a:rPr lang="en-US" dirty="0" smtClean="0"/>
              <a:t>Then, the property of the relationship can be attributed to the “many” side</a:t>
            </a:r>
          </a:p>
          <a:p>
            <a:endParaRPr lang="en-US" dirty="0" smtClean="0"/>
          </a:p>
          <a:p>
            <a:endParaRPr lang="en-US" dirty="0" smtClean="0"/>
          </a:p>
          <a:p>
            <a:endParaRPr lang="en-US" dirty="0" smtClean="0"/>
          </a:p>
          <a:p>
            <a:r>
              <a:rPr lang="en-US" dirty="0" smtClean="0"/>
              <a:t>This can be done if the relationship is one-to-one</a:t>
            </a:r>
          </a:p>
          <a:p>
            <a:r>
              <a:rPr lang="en-US" dirty="0" smtClean="0"/>
              <a:t>Then a property of the relationship can be “attributed” to any of the two sides</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itle 1"/>
          <p:cNvSpPr>
            <a:spLocks noGrp="1"/>
          </p:cNvSpPr>
          <p:nvPr>
            <p:ph type="title"/>
          </p:nvPr>
        </p:nvSpPr>
        <p:spPr/>
        <p:txBody>
          <a:bodyPr/>
          <a:lstStyle/>
          <a:p>
            <a:r>
              <a:rPr lang="en-US" dirty="0" smtClean="0"/>
              <a:t>Alternate Designs</a:t>
            </a:r>
          </a:p>
        </p:txBody>
      </p:sp>
      <p:sp>
        <p:nvSpPr>
          <p:cNvPr id="23556" name="Content Placeholder 2"/>
          <p:cNvSpPr>
            <a:spLocks noGrp="1"/>
          </p:cNvSpPr>
          <p:nvPr>
            <p:ph idx="1"/>
          </p:nvPr>
        </p:nvSpPr>
        <p:spPr/>
        <p:txBody>
          <a:bodyPr/>
          <a:lstStyle/>
          <a:p>
            <a:r>
              <a:rPr lang="en-US" dirty="0" smtClean="0"/>
              <a:t>Entities “inheriting” attributes of relationships when the relationships are not many to many</a:t>
            </a:r>
          </a:p>
        </p:txBody>
      </p:sp>
      <p:graphicFrame>
        <p:nvGraphicFramePr>
          <p:cNvPr id="23554" name="Object 5"/>
          <p:cNvGraphicFramePr>
            <a:graphicFrameLocks noChangeAspect="1"/>
          </p:cNvGraphicFramePr>
          <p:nvPr/>
        </p:nvGraphicFramePr>
        <p:xfrm>
          <a:off x="2743200" y="2362200"/>
          <a:ext cx="4364038" cy="4638675"/>
        </p:xfrm>
        <a:graphic>
          <a:graphicData uri="http://schemas.openxmlformats.org/presentationml/2006/ole">
            <mc:AlternateContent xmlns:mc="http://schemas.openxmlformats.org/markup-compatibility/2006">
              <mc:Choice xmlns:v="urn:schemas-microsoft-com:vml" Requires="v">
                <p:oleObj spid="_x0000_s23590" name="Visio" r:id="rId4" imgW="3807809" imgH="4048839" progId="Visio.Drawing.11">
                  <p:embed/>
                </p:oleObj>
              </mc:Choice>
              <mc:Fallback>
                <p:oleObj name="Visio" r:id="rId4" imgW="3807809" imgH="4048839"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2362200"/>
                        <a:ext cx="4364038" cy="4638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81923"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81924" name="Rectangle 4"/>
          <p:cNvSpPr>
            <a:spLocks noGrp="1" noChangeArrowheads="1"/>
          </p:cNvSpPr>
          <p:nvPr>
            <p:ph type="title"/>
          </p:nvPr>
        </p:nvSpPr>
        <p:spPr/>
        <p:txBody>
          <a:bodyPr/>
          <a:lstStyle/>
          <a:p>
            <a:r>
              <a:rPr lang="en-US" dirty="0" smtClean="0"/>
              <a:t>Aggregation: Relationships As Entities</a:t>
            </a:r>
          </a:p>
        </p:txBody>
      </p:sp>
      <p:sp>
        <p:nvSpPr>
          <p:cNvPr id="81925" name="Rectangle 5"/>
          <p:cNvSpPr>
            <a:spLocks noGrp="1" noChangeArrowheads="1"/>
          </p:cNvSpPr>
          <p:nvPr>
            <p:ph type="body" idx="1"/>
          </p:nvPr>
        </p:nvSpPr>
        <p:spPr/>
        <p:txBody>
          <a:bodyPr/>
          <a:lstStyle/>
          <a:p>
            <a:r>
              <a:rPr lang="en-US" dirty="0" smtClean="0"/>
              <a:t>It is sometimes natural to consider relationships as if they were entities. </a:t>
            </a:r>
          </a:p>
          <a:p>
            <a:r>
              <a:rPr lang="en-US" dirty="0" smtClean="0"/>
              <a:t>This will allow us to let relationships participate in other “higher order” relationships</a:t>
            </a:r>
          </a:p>
          <a:p>
            <a:r>
              <a:rPr lang="en-US" dirty="0" smtClean="0"/>
              <a:t>Here each “contract” needs to be approved by (at most) one agency</a:t>
            </a:r>
          </a:p>
          <a:p>
            <a:r>
              <a:rPr lang="en-US" dirty="0" smtClean="0"/>
              <a:t>Relationship is “made into” an entity by putting it into a </a:t>
            </a:r>
            <a:r>
              <a:rPr lang="en-US" b="1" i="1" dirty="0" smtClean="0">
                <a:solidFill>
                  <a:srgbClr val="FF0000"/>
                </a:solidFill>
              </a:rPr>
              <a:t>rectangle</a:t>
            </a:r>
            <a:r>
              <a:rPr lang="en-US" dirty="0" smtClean="0"/>
              <a:t>; note that the edge between Buys and Approves touches the Buys rectangle but not the Buys diamond, to make sure we are not confused</a:t>
            </a:r>
            <a:endParaRPr lang="en-US" dirty="0" smtClean="0">
              <a:solidFill>
                <a:srgbClr val="FF0000"/>
              </a:solidFill>
            </a:endParaRPr>
          </a:p>
        </p:txBody>
      </p:sp>
      <p:pic>
        <p:nvPicPr>
          <p:cNvPr id="81926" name="Picture 7"/>
          <p:cNvPicPr>
            <a:picLocks noChangeAspect="1" noChangeArrowheads="1"/>
          </p:cNvPicPr>
          <p:nvPr/>
        </p:nvPicPr>
        <p:blipFill>
          <a:blip r:embed="rId3" cstate="print"/>
          <a:srcRect/>
          <a:stretch>
            <a:fillRect/>
          </a:stretch>
        </p:blipFill>
        <p:spPr bwMode="auto">
          <a:xfrm>
            <a:off x="1600200" y="5029200"/>
            <a:ext cx="6810375" cy="2295525"/>
          </a:xfrm>
          <a:prstGeom prst="rect">
            <a:avLst/>
          </a:prstGeom>
          <a:noFill/>
          <a:ln w="12700">
            <a:noFill/>
            <a:miter lim="800000"/>
            <a:headEnd/>
            <a:tailEnd/>
          </a:ln>
        </p:spPr>
      </p:pic>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Strong And Weak Entities</a:t>
            </a:r>
            <a:endParaRPr lang="en-US" dirty="0"/>
          </a:p>
        </p:txBody>
      </p:sp>
      <p:sp>
        <p:nvSpPr>
          <p:cNvPr id="3" name="Content Placeholder 2"/>
          <p:cNvSpPr>
            <a:spLocks noGrp="1"/>
          </p:cNvSpPr>
          <p:nvPr>
            <p:ph idx="1"/>
          </p:nvPr>
        </p:nvSpPr>
        <p:spPr/>
        <p:txBody>
          <a:bodyPr/>
          <a:lstStyle/>
          <a:p>
            <a:r>
              <a:rPr lang="en-US" dirty="0" smtClean="0"/>
              <a:t>We have two entity sets</a:t>
            </a:r>
          </a:p>
          <a:p>
            <a:pPr lvl="1"/>
            <a:r>
              <a:rPr lang="en-US" dirty="0" smtClean="0"/>
              <a:t>Man</a:t>
            </a:r>
          </a:p>
          <a:p>
            <a:pPr lvl="1"/>
            <a:r>
              <a:rPr lang="en-US" dirty="0" smtClean="0"/>
              <a:t>Woman</a:t>
            </a:r>
          </a:p>
          <a:p>
            <a:r>
              <a:rPr lang="en-US" dirty="0" smtClean="0"/>
              <a:t>Woman has a single attribute, SSN</a:t>
            </a:r>
          </a:p>
          <a:p>
            <a:r>
              <a:rPr lang="en-US" dirty="0" smtClean="0"/>
              <a:t>Let us defer discussion of attributes of Man</a:t>
            </a:r>
          </a:p>
          <a:p>
            <a:r>
              <a:rPr lang="en-US" dirty="0" smtClean="0"/>
              <a:t>A woman has 5 sons, the among them John and Richard, neither of the two is her eldest son and she writes the following in her will:</a:t>
            </a:r>
          </a:p>
          <a:p>
            <a:pPr marL="412750" lvl="1" indent="0">
              <a:buNone/>
            </a:pPr>
            <a:endParaRPr lang="en-US" dirty="0" smtClean="0"/>
          </a:p>
          <a:p>
            <a:pPr marL="412750" lvl="1" indent="0">
              <a:buNone/>
            </a:pPr>
            <a:r>
              <a:rPr lang="en-US" dirty="0" smtClean="0"/>
              <a:t>My SSN is 123-45-6789 and I leave $100 to my eldest son and $200 to my son John and $300 to my son Richard …</a:t>
            </a:r>
          </a:p>
          <a:p>
            <a:pPr marL="412750" lvl="1" indent="0">
              <a:buNone/>
            </a:pPr>
            <a:endParaRPr lang="en-US" dirty="0"/>
          </a:p>
          <a:p>
            <a:pPr marL="412750" lvl="1" indent="0">
              <a:buNone/>
            </a:pPr>
            <a:endParaRPr lang="en-US" dirty="0" smtClean="0"/>
          </a:p>
          <a:p>
            <a:pPr marL="342900" indent="-342900"/>
            <a:r>
              <a:rPr lang="en-US" dirty="0" smtClean="0"/>
              <a:t>How do we identify these 3 men?</a:t>
            </a:r>
          </a:p>
          <a:p>
            <a:pPr marL="412750" lvl="1" indent="0">
              <a:buNone/>
            </a:pPr>
            <a:endParaRPr lang="en-US" dirty="0"/>
          </a:p>
        </p:txBody>
      </p:sp>
    </p:spTree>
    <p:extLst>
      <p:ext uri="{BB962C8B-B14F-4D97-AF65-F5344CB8AC3E}">
        <p14:creationId xmlns:p14="http://schemas.microsoft.com/office/powerpoint/2010/main" val="409741513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82947"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82948" name="Rectangle 4"/>
          <p:cNvSpPr>
            <a:spLocks noGrp="1" noChangeArrowheads="1"/>
          </p:cNvSpPr>
          <p:nvPr>
            <p:ph type="title"/>
          </p:nvPr>
        </p:nvSpPr>
        <p:spPr/>
        <p:txBody>
          <a:bodyPr/>
          <a:lstStyle/>
          <a:p>
            <a:r>
              <a:rPr lang="en-US" dirty="0" smtClean="0"/>
              <a:t>Strong And Weak Entities</a:t>
            </a:r>
          </a:p>
        </p:txBody>
      </p:sp>
      <p:sp>
        <p:nvSpPr>
          <p:cNvPr id="82949" name="Rectangle 5"/>
          <p:cNvSpPr>
            <a:spLocks noGrp="1" noChangeArrowheads="1"/>
          </p:cNvSpPr>
          <p:nvPr>
            <p:ph type="body" idx="1"/>
          </p:nvPr>
        </p:nvSpPr>
        <p:spPr/>
        <p:txBody>
          <a:bodyPr/>
          <a:lstStyle/>
          <a:p>
            <a:r>
              <a:rPr lang="en-US" dirty="0" smtClean="0"/>
              <a:t>A </a:t>
            </a:r>
            <a:r>
              <a:rPr lang="en-US" b="1" i="1" dirty="0" smtClean="0">
                <a:solidFill>
                  <a:srgbClr val="FC0128"/>
                </a:solidFill>
              </a:rPr>
              <a:t>strong entity</a:t>
            </a:r>
            <a:r>
              <a:rPr lang="en-US" dirty="0" smtClean="0"/>
              <a:t> (set): Its elements can be identified by the values of their attributes, that is, it has a (primary) key made of its attributes</a:t>
            </a:r>
          </a:p>
          <a:p>
            <a:pPr>
              <a:buFont typeface="Monotype Sorts" pitchFamily="2" charset="2"/>
              <a:buNone/>
            </a:pPr>
            <a:r>
              <a:rPr lang="en-US" dirty="0" smtClean="0"/>
              <a:t>	Tacitly, we assumed only such entities so far</a:t>
            </a:r>
          </a:p>
          <a:p>
            <a:r>
              <a:rPr lang="en-US" b="1" i="1" dirty="0" smtClean="0">
                <a:solidFill>
                  <a:srgbClr val="FF0000"/>
                </a:solidFill>
              </a:rPr>
              <a:t>A weak entity</a:t>
            </a:r>
            <a:r>
              <a:rPr lang="en-US" dirty="0" smtClean="0">
                <a:solidFill>
                  <a:srgbClr val="FF0000"/>
                </a:solidFill>
              </a:rPr>
              <a:t> </a:t>
            </a:r>
            <a:r>
              <a:rPr lang="en-US" dirty="0" smtClean="0"/>
              <a:t>(set): Its elements cannot be identified by the values of their attributes: there is no primary key made from its own attributes</a:t>
            </a:r>
          </a:p>
          <a:p>
            <a:pPr>
              <a:buFont typeface="Monotype Sorts" pitchFamily="2" charset="2"/>
              <a:buNone/>
            </a:pPr>
            <a:r>
              <a:rPr lang="en-US" dirty="0" smtClean="0"/>
              <a:t>	Such entities can be identified by a combination of their attributes and the relationship they have with another entity set</a:t>
            </a:r>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lang="en-US" dirty="0" smtClean="0"/>
              <a:t>Man As A Strong Entity</a:t>
            </a:r>
          </a:p>
        </p:txBody>
      </p:sp>
      <p:sp>
        <p:nvSpPr>
          <p:cNvPr id="24580" name="Rectangle 3"/>
          <p:cNvSpPr>
            <a:spLocks noGrp="1" noChangeArrowheads="1"/>
          </p:cNvSpPr>
          <p:nvPr>
            <p:ph type="body" idx="1"/>
          </p:nvPr>
        </p:nvSpPr>
        <p:spPr/>
        <p:txBody>
          <a:bodyPr/>
          <a:lstStyle/>
          <a:p>
            <a:r>
              <a:rPr lang="en-US" dirty="0" smtClean="0"/>
              <a:t>Most entities are </a:t>
            </a:r>
            <a:r>
              <a:rPr lang="en-US" b="1" i="1" dirty="0" smtClean="0">
                <a:solidFill>
                  <a:srgbClr val="FF0000"/>
                </a:solidFill>
              </a:rPr>
              <a:t>strong</a:t>
            </a:r>
            <a:r>
              <a:rPr lang="en-US" dirty="0" smtClean="0"/>
              <a:t>: a specific entity can be distinguished from other entities based on the values of its attributes</a:t>
            </a:r>
          </a:p>
          <a:p>
            <a:r>
              <a:rPr lang="en-US" dirty="0" smtClean="0"/>
              <a:t>We assume that every person has his/her own SSN</a:t>
            </a:r>
          </a:p>
          <a:p>
            <a:r>
              <a:rPr lang="en-US" dirty="0" smtClean="0"/>
              <a:t>Woman is a strong entity as we can identify a specific woman based on her attributes. She has a primary key: her own SSN</a:t>
            </a:r>
          </a:p>
          <a:p>
            <a:r>
              <a:rPr lang="en-US" dirty="0" smtClean="0"/>
              <a:t>Man is a strong entity as we can identify a specific man based on his attributes. He has a primary key: his own SSN</a:t>
            </a:r>
          </a:p>
          <a:p>
            <a:endParaRPr lang="en-US" dirty="0" smtClean="0"/>
          </a:p>
        </p:txBody>
      </p:sp>
      <p:graphicFrame>
        <p:nvGraphicFramePr>
          <p:cNvPr id="24578" name="Object 4"/>
          <p:cNvGraphicFramePr>
            <a:graphicFrameLocks noGrp="1" noChangeAspect="1"/>
          </p:cNvGraphicFramePr>
          <p:nvPr>
            <p:ph sz="half" idx="4294967295"/>
          </p:nvPr>
        </p:nvGraphicFramePr>
        <p:xfrm>
          <a:off x="1143000" y="5486400"/>
          <a:ext cx="7467600" cy="1458913"/>
        </p:xfrm>
        <a:graphic>
          <a:graphicData uri="http://schemas.openxmlformats.org/presentationml/2006/ole">
            <mc:AlternateContent xmlns:mc="http://schemas.openxmlformats.org/markup-compatibility/2006">
              <mc:Choice xmlns:v="urn:schemas-microsoft-com:vml" Requires="v">
                <p:oleObj spid="_x0000_s24614" name="Visio" r:id="rId4" imgW="6889623" imgH="1346073" progId="Visio.Drawing.11">
                  <p:embed/>
                </p:oleObj>
              </mc:Choice>
              <mc:Fallback>
                <p:oleObj name="Visio" r:id="rId4" imgW="6889623" imgH="134607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0" y="5486400"/>
                        <a:ext cx="7467600" cy="1458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r>
              <a:rPr lang="en-US" dirty="0" smtClean="0"/>
              <a:t>Man As A Weak Entity</a:t>
            </a:r>
          </a:p>
        </p:txBody>
      </p:sp>
      <p:sp>
        <p:nvSpPr>
          <p:cNvPr id="25604" name="Rectangle 3"/>
          <p:cNvSpPr>
            <a:spLocks noGrp="1" noChangeArrowheads="1"/>
          </p:cNvSpPr>
          <p:nvPr>
            <p:ph type="body" idx="1"/>
          </p:nvPr>
        </p:nvSpPr>
        <p:spPr/>
        <p:txBody>
          <a:bodyPr/>
          <a:lstStyle/>
          <a:p>
            <a:r>
              <a:rPr lang="en-US" dirty="0" smtClean="0"/>
              <a:t>We assume that women are given SSNs</a:t>
            </a:r>
          </a:p>
          <a:p>
            <a:r>
              <a:rPr lang="en-US" dirty="0" smtClean="0"/>
              <a:t>Men are not given SSNs; they have first names only, but for each we know who the mother is (that is, we know the SSN of the man’s mother)</a:t>
            </a:r>
          </a:p>
          <a:p>
            <a:r>
              <a:rPr lang="en-US" dirty="0" smtClean="0"/>
              <a:t>Man is a </a:t>
            </a:r>
            <a:r>
              <a:rPr lang="en-US" b="1" i="1" dirty="0" smtClean="0">
                <a:solidFill>
                  <a:srgbClr val="FF0000"/>
                </a:solidFill>
              </a:rPr>
              <a:t>weak</a:t>
            </a:r>
            <a:r>
              <a:rPr lang="en-US" dirty="0" smtClean="0"/>
              <a:t> entity as we cannot identify a specific man based on his own attributes and this is indicated by thick lines around it</a:t>
            </a:r>
          </a:p>
          <a:p>
            <a:r>
              <a:rPr lang="en-US" dirty="0" smtClean="0"/>
              <a:t>Many women could have a son named Bob, so there are many men named Bob</a:t>
            </a:r>
          </a:p>
          <a:p>
            <a:r>
              <a:rPr lang="en-US" dirty="0" smtClean="0"/>
              <a:t>However, if a woman never gives a specific name to more than one of her sons, a man can be identified by his name and by his mother’s SSN</a:t>
            </a:r>
          </a:p>
        </p:txBody>
      </p:sp>
      <p:graphicFrame>
        <p:nvGraphicFramePr>
          <p:cNvPr id="25602" name="Object 4"/>
          <p:cNvGraphicFramePr>
            <a:graphicFrameLocks noGrp="1" noChangeAspect="1"/>
          </p:cNvGraphicFramePr>
          <p:nvPr>
            <p:ph sz="half" idx="4294967295"/>
          </p:nvPr>
        </p:nvGraphicFramePr>
        <p:xfrm>
          <a:off x="1854200" y="5827713"/>
          <a:ext cx="6502400" cy="1487487"/>
        </p:xfrm>
        <a:graphic>
          <a:graphicData uri="http://schemas.openxmlformats.org/presentationml/2006/ole">
            <mc:AlternateContent xmlns:mc="http://schemas.openxmlformats.org/markup-compatibility/2006">
              <mc:Choice xmlns:v="urn:schemas-microsoft-com:vml" Requires="v">
                <p:oleObj spid="_x0000_s25638" name="Visio" r:id="rId4" imgW="6002750" imgH="1373505" progId="Visio.Drawing.11">
                  <p:embed/>
                </p:oleObj>
              </mc:Choice>
              <mc:Fallback>
                <p:oleObj name="Visio" r:id="rId4" imgW="6002750" imgH="1373505"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54200" y="5827713"/>
                        <a:ext cx="6502400" cy="1487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dirty="0" smtClean="0"/>
              <a:t>Man As A Weak Entity</a:t>
            </a:r>
          </a:p>
        </p:txBody>
      </p:sp>
      <p:sp>
        <p:nvSpPr>
          <p:cNvPr id="83971" name="Content Placeholder 2"/>
          <p:cNvSpPr>
            <a:spLocks noGrp="1"/>
          </p:cNvSpPr>
          <p:nvPr>
            <p:ph idx="1"/>
          </p:nvPr>
        </p:nvSpPr>
        <p:spPr/>
        <p:txBody>
          <a:bodyPr/>
          <a:lstStyle/>
          <a:p>
            <a:r>
              <a:rPr lang="en-US" dirty="0" smtClean="0"/>
              <a:t>We could have the following situation of two mothers: one with two sons, and one with three sons, when we gave people also heights in inches (just to have additional attributes that are not necessary for identification)</a:t>
            </a:r>
          </a:p>
          <a:p>
            <a:endParaRPr lang="en-US" dirty="0" smtClean="0"/>
          </a:p>
          <a:p>
            <a:r>
              <a:rPr lang="en-US" dirty="0" smtClean="0"/>
              <a:t>SSN: 070-43-1234, height: 65</a:t>
            </a:r>
          </a:p>
          <a:p>
            <a:pPr lvl="1"/>
            <a:r>
              <a:rPr lang="en-US" dirty="0" smtClean="0"/>
              <a:t>Name: Bob, height 35</a:t>
            </a:r>
          </a:p>
          <a:p>
            <a:pPr lvl="1"/>
            <a:r>
              <a:rPr lang="en-US" dirty="0" smtClean="0"/>
              <a:t>Name: Michael, height 35</a:t>
            </a:r>
          </a:p>
          <a:p>
            <a:endParaRPr lang="en-US" dirty="0" smtClean="0"/>
          </a:p>
          <a:p>
            <a:r>
              <a:rPr lang="en-US" dirty="0" smtClean="0"/>
              <a:t>SSN: 056-35-4321, height 68</a:t>
            </a:r>
          </a:p>
          <a:p>
            <a:pPr lvl="1"/>
            <a:r>
              <a:rPr lang="en-US" dirty="0" smtClean="0"/>
              <a:t>Name: Bob, height 35</a:t>
            </a:r>
          </a:p>
          <a:p>
            <a:pPr lvl="1"/>
            <a:r>
              <a:rPr lang="en-US" dirty="0" smtClean="0"/>
              <a:t>Name: Davi, height 45</a:t>
            </a:r>
          </a:p>
          <a:p>
            <a:pPr lvl="1"/>
            <a:r>
              <a:rPr lang="en-US" dirty="0" smtClean="0"/>
              <a:t>Name: Vijay, height 74</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r>
              <a:rPr lang="en-US" dirty="0" smtClean="0"/>
              <a:t>Man As A Weak Entity</a:t>
            </a:r>
          </a:p>
        </p:txBody>
      </p:sp>
      <p:sp>
        <p:nvSpPr>
          <p:cNvPr id="26628" name="Rectangle 3"/>
          <p:cNvSpPr>
            <a:spLocks noGrp="1" noChangeArrowheads="1"/>
          </p:cNvSpPr>
          <p:nvPr>
            <p:ph type="body" idx="1"/>
          </p:nvPr>
        </p:nvSpPr>
        <p:spPr/>
        <p:txBody>
          <a:bodyPr/>
          <a:lstStyle/>
          <a:p>
            <a:r>
              <a:rPr lang="en-US" dirty="0" smtClean="0"/>
              <a:t>Assuming that a woman does not have more than one son with a specific name</a:t>
            </a:r>
          </a:p>
          <a:p>
            <a:r>
              <a:rPr lang="en-US" dirty="0" smtClean="0"/>
              <a:t>Name becomes a </a:t>
            </a:r>
            <a:r>
              <a:rPr lang="en-US" b="1" i="1" dirty="0" smtClean="0">
                <a:solidFill>
                  <a:srgbClr val="FC0128"/>
                </a:solidFill>
              </a:rPr>
              <a:t>discriminant</a:t>
            </a:r>
            <a:endParaRPr lang="en-US" dirty="0" smtClean="0"/>
          </a:p>
          <a:p>
            <a:r>
              <a:rPr lang="en-US" dirty="0" smtClean="0"/>
              <a:t>Man can be identified by the combination of:</a:t>
            </a:r>
          </a:p>
          <a:p>
            <a:pPr lvl="1"/>
            <a:r>
              <a:rPr lang="en-US" dirty="0" smtClean="0"/>
              <a:t>The Woman to whom he is related under the Son relation. This is indicated by thick lines around Son (it is weak). Thick line connecting Man to Son indicates the relationship is total on Man (every Man participates) and used for identification</a:t>
            </a:r>
            <a:endParaRPr lang="en-US" u="sng" dirty="0" smtClean="0"/>
          </a:p>
          <a:p>
            <a:pPr lvl="1"/>
            <a:r>
              <a:rPr lang="en-US" dirty="0" smtClean="0"/>
              <a:t>His Name. His name is now a </a:t>
            </a:r>
            <a:r>
              <a:rPr lang="en-US" b="1" i="1" dirty="0" smtClean="0">
                <a:solidFill>
                  <a:srgbClr val="FF0000"/>
                </a:solidFill>
              </a:rPr>
              <a:t>discriminant</a:t>
            </a:r>
            <a:r>
              <a:rPr lang="en-US" dirty="0" smtClean="0"/>
              <a:t>; this is indicated by double underline</a:t>
            </a:r>
            <a:endParaRPr lang="en-US" u="sng" dirty="0" smtClean="0"/>
          </a:p>
          <a:p>
            <a:pPr lvl="1"/>
            <a:endParaRPr lang="en-US" dirty="0" smtClean="0"/>
          </a:p>
          <a:p>
            <a:endParaRPr lang="en-US" dirty="0" smtClean="0"/>
          </a:p>
        </p:txBody>
      </p:sp>
      <p:graphicFrame>
        <p:nvGraphicFramePr>
          <p:cNvPr id="26626" name="Object 4"/>
          <p:cNvGraphicFramePr>
            <a:graphicFrameLocks noGrp="1" noChangeAspect="1"/>
          </p:cNvGraphicFramePr>
          <p:nvPr>
            <p:ph sz="half" idx="4294967295"/>
          </p:nvPr>
        </p:nvGraphicFramePr>
        <p:xfrm>
          <a:off x="1854200" y="5410200"/>
          <a:ext cx="6502400" cy="1487488"/>
        </p:xfrm>
        <a:graphic>
          <a:graphicData uri="http://schemas.openxmlformats.org/presentationml/2006/ole">
            <mc:AlternateContent xmlns:mc="http://schemas.openxmlformats.org/markup-compatibility/2006">
              <mc:Choice xmlns:v="urn:schemas-microsoft-com:vml" Requires="v">
                <p:oleObj spid="_x0000_s26662" name="Visio" r:id="rId4" imgW="6002641" imgH="1373444" progId="Visio.Drawing.11">
                  <p:embed/>
                </p:oleObj>
              </mc:Choice>
              <mc:Fallback>
                <p:oleObj name="Visio" r:id="rId4" imgW="6002641" imgH="1373444"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54200" y="5410200"/>
                        <a:ext cx="6502400" cy="1487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dirty="0" smtClean="0"/>
              <a:t>Man As A Weak Entity</a:t>
            </a:r>
          </a:p>
        </p:txBody>
      </p:sp>
      <p:sp>
        <p:nvSpPr>
          <p:cNvPr id="27652" name="Rectangle 3"/>
          <p:cNvSpPr>
            <a:spLocks noGrp="1" noChangeArrowheads="1"/>
          </p:cNvSpPr>
          <p:nvPr>
            <p:ph type="body" idx="1"/>
          </p:nvPr>
        </p:nvSpPr>
        <p:spPr/>
        <p:txBody>
          <a:bodyPr/>
          <a:lstStyle/>
          <a:p>
            <a:r>
              <a:rPr lang="en-US" dirty="0" smtClean="0"/>
              <a:t>We need to specify for a weak entity through which relationship it is identified; this done by using thick lines</a:t>
            </a:r>
          </a:p>
          <a:p>
            <a:r>
              <a:rPr lang="en-US" dirty="0" smtClean="0"/>
              <a:t>Otherwise we do not know whether Man is identified through Son or through Works</a:t>
            </a:r>
          </a:p>
        </p:txBody>
      </p:sp>
      <p:graphicFrame>
        <p:nvGraphicFramePr>
          <p:cNvPr id="27650" name="Object 4"/>
          <p:cNvGraphicFramePr>
            <a:graphicFrameLocks noGrp="1" noChangeAspect="1"/>
          </p:cNvGraphicFramePr>
          <p:nvPr>
            <p:ph sz="half" idx="4294967295"/>
          </p:nvPr>
        </p:nvGraphicFramePr>
        <p:xfrm>
          <a:off x="1166813" y="3962400"/>
          <a:ext cx="8258175" cy="2309813"/>
        </p:xfrm>
        <a:graphic>
          <a:graphicData uri="http://schemas.openxmlformats.org/presentationml/2006/ole">
            <mc:AlternateContent xmlns:mc="http://schemas.openxmlformats.org/markup-compatibility/2006">
              <mc:Choice xmlns:v="urn:schemas-microsoft-com:vml" Requires="v">
                <p:oleObj spid="_x0000_s27686" name="Visio" r:id="rId4" imgW="7815574" imgH="2186448" progId="Visio.Drawing.11">
                  <p:embed/>
                </p:oleObj>
              </mc:Choice>
              <mc:Fallback>
                <p:oleObj name="Visio" r:id="rId4" imgW="7815574" imgH="2186448"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66813" y="3962400"/>
                        <a:ext cx="8258175" cy="2309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dirty="0" smtClean="0"/>
              <a:t>Entity And Entity Set</a:t>
            </a:r>
          </a:p>
        </p:txBody>
      </p:sp>
      <p:sp>
        <p:nvSpPr>
          <p:cNvPr id="69635" name="Rectangle 3"/>
          <p:cNvSpPr>
            <a:spLocks noGrp="1" noChangeArrowheads="1"/>
          </p:cNvSpPr>
          <p:nvPr>
            <p:ph type="body" idx="1"/>
          </p:nvPr>
        </p:nvSpPr>
        <p:spPr/>
        <p:txBody>
          <a:bodyPr/>
          <a:lstStyle/>
          <a:p>
            <a:r>
              <a:rPr lang="en-US" b="1" i="1" dirty="0" smtClean="0">
                <a:solidFill>
                  <a:srgbClr val="FF0000"/>
                </a:solidFill>
              </a:rPr>
              <a:t>Entity</a:t>
            </a:r>
            <a:r>
              <a:rPr lang="en-US" dirty="0" smtClean="0"/>
              <a:t> is a “thing” that is distinguished from others in our application</a:t>
            </a:r>
          </a:p>
          <a:p>
            <a:pPr lvl="1"/>
            <a:r>
              <a:rPr lang="en-US" dirty="0" smtClean="0"/>
              <a:t>Example: Alice</a:t>
            </a:r>
          </a:p>
          <a:p>
            <a:r>
              <a:rPr lang="en-US" dirty="0" smtClean="0"/>
              <a:t>All entities of the same “type” form an </a:t>
            </a:r>
            <a:r>
              <a:rPr lang="en-US" b="1" i="1" dirty="0" smtClean="0">
                <a:solidFill>
                  <a:srgbClr val="FF0000"/>
                </a:solidFill>
              </a:rPr>
              <a:t>entity set</a:t>
            </a:r>
            <a:r>
              <a:rPr lang="en-US" dirty="0" smtClean="0"/>
              <a:t>; we use the term “type” informally</a:t>
            </a:r>
          </a:p>
          <a:p>
            <a:pPr lvl="1"/>
            <a:r>
              <a:rPr lang="en-US" dirty="0" smtClean="0"/>
              <a:t>Example: Person (actually a set of persons). Alice is an entity in this entity set</a:t>
            </a:r>
          </a:p>
          <a:p>
            <a:r>
              <a:rPr lang="en-US" dirty="0" smtClean="0"/>
              <a:t>What type is a little tricky sometimes</a:t>
            </a:r>
          </a:p>
          <a:p>
            <a:r>
              <a:rPr lang="en-US" dirty="0" smtClean="0"/>
              <a:t>Example. Do we partition people by sex or not?</a:t>
            </a:r>
          </a:p>
          <a:p>
            <a:pPr lvl="1"/>
            <a:r>
              <a:rPr lang="en-US" dirty="0" smtClean="0"/>
              <a:t>Sometimes makes sense (gave birth)</a:t>
            </a:r>
          </a:p>
          <a:p>
            <a:pPr lvl="1">
              <a:buFont typeface="Symbol" pitchFamily="18" charset="2"/>
              <a:buNone/>
            </a:pPr>
            <a:r>
              <a:rPr lang="en-US" dirty="0" smtClean="0"/>
              <a:t>	This allows better enforcement of constraints. You could “automatically” make sure that only entities in the set of women, but not in the set of men can give birth</a:t>
            </a:r>
          </a:p>
          <a:p>
            <a:pPr lvl="1"/>
            <a:r>
              <a:rPr lang="en-US" dirty="0" smtClean="0"/>
              <a:t>Sometimes not (employment)</a:t>
            </a:r>
          </a:p>
          <a:p>
            <a:endParaRPr lang="en-US" dirty="0" smtClean="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lstStyle/>
          <a:p>
            <a:r>
              <a:rPr lang="en-US" dirty="0" smtClean="0"/>
              <a:t>Man As A Weak Entity</a:t>
            </a:r>
          </a:p>
        </p:txBody>
      </p:sp>
      <p:sp>
        <p:nvSpPr>
          <p:cNvPr id="28676" name="Rectangle 3"/>
          <p:cNvSpPr>
            <a:spLocks noGrp="1" noChangeArrowheads="1"/>
          </p:cNvSpPr>
          <p:nvPr>
            <p:ph type="body" idx="1"/>
          </p:nvPr>
        </p:nvSpPr>
        <p:spPr/>
        <p:txBody>
          <a:bodyPr/>
          <a:lstStyle/>
          <a:p>
            <a:r>
              <a:rPr lang="en-US" dirty="0" smtClean="0"/>
              <a:t>Sometimes a discriminant is not needed</a:t>
            </a:r>
          </a:p>
          <a:p>
            <a:r>
              <a:rPr lang="en-US" dirty="0" smtClean="0"/>
              <a:t>We are only interested in men who happen to be first sons of women</a:t>
            </a:r>
          </a:p>
          <a:p>
            <a:r>
              <a:rPr lang="en-US" dirty="0" smtClean="0"/>
              <a:t>Every Woman has at most one First Son</a:t>
            </a:r>
          </a:p>
          <a:p>
            <a:r>
              <a:rPr lang="en-US" dirty="0" smtClean="0"/>
              <a:t>So we do not need to have Name for Man (if we do not want to store it, but if we do store it, it is not a discriminant)</a:t>
            </a:r>
          </a:p>
        </p:txBody>
      </p:sp>
      <p:graphicFrame>
        <p:nvGraphicFramePr>
          <p:cNvPr id="28674" name="Object 4"/>
          <p:cNvGraphicFramePr>
            <a:graphicFrameLocks noGrp="1" noChangeAspect="1"/>
          </p:cNvGraphicFramePr>
          <p:nvPr>
            <p:ph sz="half" idx="4294967295"/>
            <p:extLst>
              <p:ext uri="{D42A27DB-BD31-4B8C-83A1-F6EECF244321}">
                <p14:modId xmlns:p14="http://schemas.microsoft.com/office/powerpoint/2010/main" val="1032927993"/>
              </p:ext>
            </p:extLst>
          </p:nvPr>
        </p:nvGraphicFramePr>
        <p:xfrm>
          <a:off x="1555750" y="4800600"/>
          <a:ext cx="7326313" cy="1671638"/>
        </p:xfrm>
        <a:graphic>
          <a:graphicData uri="http://schemas.openxmlformats.org/presentationml/2006/ole">
            <mc:AlternateContent xmlns:mc="http://schemas.openxmlformats.org/markup-compatibility/2006">
              <mc:Choice xmlns:v="urn:schemas-microsoft-com:vml" Requires="v">
                <p:oleObj spid="_x0000_s28710" name="Visio" r:id="rId4" imgW="5998047" imgH="1368940" progId="Visio.Drawing.11">
                  <p:embed/>
                </p:oleObj>
              </mc:Choice>
              <mc:Fallback>
                <p:oleObj name="Visio" r:id="rId4" imgW="5998047" imgH="1368940" progId="Visio.Drawing.11">
                  <p:embed/>
                  <p:pic>
                    <p:nvPicPr>
                      <p:cNvPr id="0" name="Object 4"/>
                      <p:cNvPicPr>
                        <a:picLocks noChangeAspect="1" noChangeArrowheads="1"/>
                      </p:cNvPicPr>
                      <p:nvPr/>
                    </p:nvPicPr>
                    <p:blipFill>
                      <a:blip r:embed="rId5"/>
                      <a:srcRect/>
                      <a:stretch>
                        <a:fillRect/>
                      </a:stretch>
                    </p:blipFill>
                    <p:spPr bwMode="auto">
                      <a:xfrm>
                        <a:off x="1555750" y="4800600"/>
                        <a:ext cx="7326313" cy="1671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p:cNvSpPr>
            <a:spLocks noGrp="1"/>
          </p:cNvSpPr>
          <p:nvPr>
            <p:ph type="title"/>
          </p:nvPr>
        </p:nvSpPr>
        <p:spPr/>
        <p:txBody>
          <a:bodyPr/>
          <a:lstStyle/>
          <a:p>
            <a:r>
              <a:rPr lang="en-US" dirty="0" smtClean="0"/>
              <a:t>Man As A Weak Entity</a:t>
            </a:r>
          </a:p>
        </p:txBody>
      </p:sp>
      <p:sp>
        <p:nvSpPr>
          <p:cNvPr id="84995" name="Content Placeholder 2"/>
          <p:cNvSpPr>
            <a:spLocks noGrp="1"/>
          </p:cNvSpPr>
          <p:nvPr>
            <p:ph idx="1"/>
          </p:nvPr>
        </p:nvSpPr>
        <p:spPr/>
        <p:txBody>
          <a:bodyPr/>
          <a:lstStyle/>
          <a:p>
            <a:r>
              <a:rPr lang="en-US" dirty="0" smtClean="0"/>
              <a:t>In general, more than one attribute may be needed as a discriminant</a:t>
            </a:r>
          </a:p>
          <a:p>
            <a:r>
              <a:rPr lang="en-US" dirty="0" smtClean="0"/>
              <a:t>For example, let us say that man has both first name and middle name</a:t>
            </a:r>
          </a:p>
          <a:p>
            <a:r>
              <a:rPr lang="en-US" dirty="0" smtClean="0"/>
              <a:t>A mother may give two sons the same first name or the same middle name</a:t>
            </a:r>
          </a:p>
          <a:p>
            <a:r>
              <a:rPr lang="en-US" dirty="0" smtClean="0"/>
              <a:t>A mother will never give two sons the same first name and the same middle name</a:t>
            </a:r>
          </a:p>
          <a:p>
            <a:r>
              <a:rPr lang="en-US" dirty="0" smtClean="0"/>
              <a:t>The pair (first name, middle name) together form a discriminant</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r>
              <a:rPr lang="en-US" dirty="0" smtClean="0"/>
              <a:t>From Weaker To Stronger</a:t>
            </a:r>
          </a:p>
        </p:txBody>
      </p:sp>
      <p:sp>
        <p:nvSpPr>
          <p:cNvPr id="29700" name="Rectangle 3"/>
          <p:cNvSpPr>
            <a:spLocks noGrp="1" noChangeArrowheads="1"/>
          </p:cNvSpPr>
          <p:nvPr>
            <p:ph type="body" idx="1"/>
          </p:nvPr>
        </p:nvSpPr>
        <p:spPr/>
        <p:txBody>
          <a:bodyPr/>
          <a:lstStyle/>
          <a:p>
            <a:r>
              <a:rPr lang="en-US" dirty="0" smtClean="0"/>
              <a:t>There can be several levels of “weakness”</a:t>
            </a:r>
          </a:p>
          <a:p>
            <a:r>
              <a:rPr lang="en-US" dirty="0" smtClean="0"/>
              <a:t>Here we can say that a horse named “Speedy” belongs to Bob, whose mother is a woman with SSN 072-45-9867</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A woman can have several sons, each of whom can have several horses</a:t>
            </a:r>
          </a:p>
        </p:txBody>
      </p:sp>
      <p:graphicFrame>
        <p:nvGraphicFramePr>
          <p:cNvPr id="29698" name="Object 4"/>
          <p:cNvGraphicFramePr>
            <a:graphicFrameLocks noGrp="1" noChangeAspect="1"/>
          </p:cNvGraphicFramePr>
          <p:nvPr>
            <p:ph sz="half" idx="4294967295"/>
          </p:nvPr>
        </p:nvGraphicFramePr>
        <p:xfrm>
          <a:off x="1184275" y="3581400"/>
          <a:ext cx="8147050" cy="1060450"/>
        </p:xfrm>
        <a:graphic>
          <a:graphicData uri="http://schemas.openxmlformats.org/presentationml/2006/ole">
            <mc:AlternateContent xmlns:mc="http://schemas.openxmlformats.org/markup-compatibility/2006">
              <mc:Choice xmlns:v="urn:schemas-microsoft-com:vml" Requires="v">
                <p:oleObj spid="_x0000_s29734" name="Visio" r:id="rId4" imgW="10550319" imgH="1373505" progId="Visio.Drawing.11">
                  <p:embed/>
                </p:oleObj>
              </mc:Choice>
              <mc:Fallback>
                <p:oleObj name="Visio" r:id="rId4" imgW="10550319" imgH="1373505"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4275" y="3581400"/>
                        <a:ext cx="8147050" cy="1060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ChangeArrowheads="1"/>
          </p:cNvSpPr>
          <p:nvPr/>
        </p:nvSpPr>
        <p:spPr bwMode="auto">
          <a:xfrm>
            <a:off x="754063" y="7081838"/>
            <a:ext cx="2095500" cy="517525"/>
          </a:xfrm>
          <a:prstGeom prst="rect">
            <a:avLst/>
          </a:prstGeom>
          <a:noFill/>
          <a:ln w="9525">
            <a:noFill/>
            <a:miter lim="800000"/>
            <a:headEnd/>
            <a:tailEnd/>
          </a:ln>
        </p:spPr>
        <p:txBody>
          <a:bodyPr wrap="none" anchor="ctr"/>
          <a:lstStyle/>
          <a:p>
            <a:endParaRPr lang="en-US" dirty="0"/>
          </a:p>
        </p:txBody>
      </p:sp>
      <p:sp>
        <p:nvSpPr>
          <p:cNvPr id="86019" name="Rectangle 3"/>
          <p:cNvSpPr>
            <a:spLocks noChangeArrowheads="1"/>
          </p:cNvSpPr>
          <p:nvPr/>
        </p:nvSpPr>
        <p:spPr bwMode="auto">
          <a:xfrm>
            <a:off x="3436938" y="7081838"/>
            <a:ext cx="3184525" cy="517525"/>
          </a:xfrm>
          <a:prstGeom prst="rect">
            <a:avLst/>
          </a:prstGeom>
          <a:noFill/>
          <a:ln w="9525">
            <a:noFill/>
            <a:miter lim="800000"/>
            <a:headEnd/>
            <a:tailEnd/>
          </a:ln>
        </p:spPr>
        <p:txBody>
          <a:bodyPr wrap="none" anchor="ctr"/>
          <a:lstStyle/>
          <a:p>
            <a:endParaRPr lang="en-US" dirty="0"/>
          </a:p>
        </p:txBody>
      </p:sp>
      <p:sp>
        <p:nvSpPr>
          <p:cNvPr id="86020" name="Rectangle 4"/>
          <p:cNvSpPr>
            <a:spLocks noGrp="1" noChangeArrowheads="1"/>
          </p:cNvSpPr>
          <p:nvPr>
            <p:ph type="title"/>
          </p:nvPr>
        </p:nvSpPr>
        <p:spPr/>
        <p:txBody>
          <a:bodyPr/>
          <a:lstStyle/>
          <a:p>
            <a:r>
              <a:rPr lang="en-US" dirty="0" smtClean="0"/>
              <a:t>The ISA Relationship</a:t>
            </a:r>
          </a:p>
        </p:txBody>
      </p:sp>
      <p:sp>
        <p:nvSpPr>
          <p:cNvPr id="86021" name="Rectangle 5"/>
          <p:cNvSpPr>
            <a:spLocks noGrp="1" noChangeArrowheads="1"/>
          </p:cNvSpPr>
          <p:nvPr>
            <p:ph type="body" idx="1"/>
          </p:nvPr>
        </p:nvSpPr>
        <p:spPr/>
        <p:txBody>
          <a:bodyPr/>
          <a:lstStyle/>
          <a:p>
            <a:r>
              <a:rPr lang="en-US" dirty="0" smtClean="0"/>
              <a:t>For certain purposes, we consider subsets of an entity set</a:t>
            </a:r>
          </a:p>
          <a:p>
            <a:r>
              <a:rPr lang="en-US" dirty="0" smtClean="0"/>
              <a:t>The subset relationship between the set and its subset is called </a:t>
            </a:r>
            <a:r>
              <a:rPr lang="en-US" b="1" i="1" dirty="0" smtClean="0">
                <a:solidFill>
                  <a:srgbClr val="FC0128"/>
                </a:solidFill>
              </a:rPr>
              <a:t>ISA</a:t>
            </a:r>
            <a:r>
              <a:rPr lang="en-US" dirty="0" smtClean="0"/>
              <a:t>, meaning “is a”</a:t>
            </a:r>
          </a:p>
          <a:p>
            <a:r>
              <a:rPr lang="en-US" dirty="0" smtClean="0"/>
              <a:t>Elements of the subset, of course, have all the attributes and relationships as the elements of the set: they are in the “original” entity set</a:t>
            </a:r>
          </a:p>
          <a:p>
            <a:r>
              <a:rPr lang="en-US" dirty="0" smtClean="0"/>
              <a:t>In addition, they may participate in relationships and have attributes that make sense for them</a:t>
            </a:r>
          </a:p>
          <a:p>
            <a:pPr lvl="1"/>
            <a:r>
              <a:rPr lang="en-US" dirty="0" smtClean="0"/>
              <a:t>But do not make sense for every entity in the “original” entity set</a:t>
            </a:r>
          </a:p>
          <a:p>
            <a:endParaRPr lang="en-US" dirty="0" smtClean="0"/>
          </a:p>
          <a:p>
            <a:r>
              <a:rPr lang="en-US" dirty="0" smtClean="0"/>
              <a:t>ISA is indicated by a triangle</a:t>
            </a:r>
          </a:p>
          <a:p>
            <a:r>
              <a:rPr lang="en-US" dirty="0" smtClean="0"/>
              <a:t>The elements of the subset are weak entities, as we will note next</a:t>
            </a:r>
          </a:p>
        </p:txBody>
      </p:sp>
    </p:spTree>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1"/>
          <p:cNvSpPr>
            <a:spLocks noGrp="1"/>
          </p:cNvSpPr>
          <p:nvPr>
            <p:ph type="title"/>
          </p:nvPr>
        </p:nvSpPr>
        <p:spPr/>
        <p:txBody>
          <a:bodyPr/>
          <a:lstStyle/>
          <a:p>
            <a:r>
              <a:rPr lang="en-US" dirty="0" smtClean="0"/>
              <a:t>The ISA Relationship</a:t>
            </a:r>
          </a:p>
        </p:txBody>
      </p:sp>
      <p:sp>
        <p:nvSpPr>
          <p:cNvPr id="30724" name="Content Placeholder 2"/>
          <p:cNvSpPr>
            <a:spLocks noGrp="1"/>
          </p:cNvSpPr>
          <p:nvPr>
            <p:ph idx="1"/>
          </p:nvPr>
        </p:nvSpPr>
        <p:spPr/>
        <p:txBody>
          <a:bodyPr/>
          <a:lstStyle/>
          <a:p>
            <a:r>
              <a:rPr lang="en-US" dirty="0" smtClean="0"/>
              <a:t>Example: A subset that has an attribute that the original set does not have</a:t>
            </a:r>
          </a:p>
          <a:p>
            <a:r>
              <a:rPr lang="en-US" dirty="0" smtClean="0"/>
              <a:t>We look at all the persons associated with a university</a:t>
            </a:r>
          </a:p>
          <a:p>
            <a:r>
              <a:rPr lang="en-US" dirty="0" smtClean="0"/>
              <a:t>Some of the persons happen to be professors and some of the persons happen to be students</a:t>
            </a:r>
          </a:p>
          <a:p>
            <a:endParaRPr lang="en-US" dirty="0" smtClean="0"/>
          </a:p>
        </p:txBody>
      </p:sp>
      <p:graphicFrame>
        <p:nvGraphicFramePr>
          <p:cNvPr id="30722" name="Object 5"/>
          <p:cNvGraphicFramePr>
            <a:graphicFrameLocks noChangeAspect="1"/>
          </p:cNvGraphicFramePr>
          <p:nvPr/>
        </p:nvGraphicFramePr>
        <p:xfrm>
          <a:off x="1371600" y="4114800"/>
          <a:ext cx="6773863" cy="2714625"/>
        </p:xfrm>
        <a:graphic>
          <a:graphicData uri="http://schemas.openxmlformats.org/presentationml/2006/ole">
            <mc:AlternateContent xmlns:mc="http://schemas.openxmlformats.org/markup-compatibility/2006">
              <mc:Choice xmlns:v="urn:schemas-microsoft-com:vml" Requires="v">
                <p:oleObj spid="_x0000_s30758" name="Visio" r:id="rId4" imgW="6773128" imgH="2715178" progId="Visio.Drawing.11">
                  <p:embed/>
                </p:oleObj>
              </mc:Choice>
              <mc:Fallback>
                <p:oleObj name="Visio" r:id="rId4" imgW="6773128" imgH="2715178"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1600" y="4114800"/>
                        <a:ext cx="6773863" cy="2714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p:nvPr>
        </p:nvSpPr>
        <p:spPr/>
        <p:txBody>
          <a:bodyPr/>
          <a:lstStyle/>
          <a:p>
            <a:r>
              <a:rPr lang="en-US" dirty="0" smtClean="0"/>
              <a:t>The ISA Relationship</a:t>
            </a:r>
          </a:p>
        </p:txBody>
      </p:sp>
      <p:sp>
        <p:nvSpPr>
          <p:cNvPr id="87043" name="Content Placeholder 2"/>
          <p:cNvSpPr>
            <a:spLocks noGrp="1"/>
          </p:cNvSpPr>
          <p:nvPr>
            <p:ph idx="1"/>
          </p:nvPr>
        </p:nvSpPr>
        <p:spPr/>
        <p:txBody>
          <a:bodyPr/>
          <a:lstStyle/>
          <a:p>
            <a:r>
              <a:rPr lang="en-US" dirty="0" smtClean="0"/>
              <a:t>Professor is a weak entity because it cannot be identified by its own attributes (here: Salary)</a:t>
            </a:r>
          </a:p>
          <a:p>
            <a:r>
              <a:rPr lang="en-US" dirty="0" smtClean="0"/>
              <a:t>Student is a weak entity because it cannot be identified by its own attributes (here: GPA)</a:t>
            </a:r>
          </a:p>
          <a:p>
            <a:r>
              <a:rPr lang="en-US" dirty="0" smtClean="0"/>
              <a:t>They do not have discriminants, nothing is needed to identify them in addition to the primary key of the strong entity (Person) </a:t>
            </a:r>
          </a:p>
          <a:p>
            <a:endParaRPr lang="en-US" dirty="0" smtClean="0"/>
          </a:p>
          <a:p>
            <a:endParaRPr lang="en-US" dirty="0" smtClean="0"/>
          </a:p>
          <a:p>
            <a:r>
              <a:rPr lang="en-US" dirty="0" smtClean="0"/>
              <a:t>The set and the subsets are sometimes referred to as </a:t>
            </a:r>
            <a:r>
              <a:rPr lang="en-US" dirty="0" smtClean="0">
                <a:solidFill>
                  <a:srgbClr val="FF0000"/>
                </a:solidFill>
              </a:rPr>
              <a:t>class</a:t>
            </a:r>
            <a:r>
              <a:rPr lang="en-US" dirty="0" smtClean="0"/>
              <a:t> and </a:t>
            </a:r>
            <a:r>
              <a:rPr lang="en-US" dirty="0" smtClean="0">
                <a:solidFill>
                  <a:srgbClr val="FF0000"/>
                </a:solidFill>
              </a:rPr>
              <a:t>subclasses</a:t>
            </a:r>
          </a:p>
          <a:p>
            <a:endParaRPr lang="en-US" dirty="0" smtClean="0"/>
          </a:p>
          <a:p>
            <a:pPr lvl="1"/>
            <a:endParaRPr lang="en-US"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en-US" dirty="0" smtClean="0"/>
              <a:t>The ISA Relationship</a:t>
            </a:r>
          </a:p>
        </p:txBody>
      </p:sp>
      <p:sp>
        <p:nvSpPr>
          <p:cNvPr id="88067" name="Content Placeholder 2"/>
          <p:cNvSpPr>
            <a:spLocks noGrp="1"/>
          </p:cNvSpPr>
          <p:nvPr>
            <p:ph idx="1"/>
          </p:nvPr>
        </p:nvSpPr>
        <p:spPr/>
        <p:txBody>
          <a:bodyPr/>
          <a:lstStyle/>
          <a:p>
            <a:r>
              <a:rPr lang="en-US" dirty="0" smtClean="0"/>
              <a:t>A person associated with the university (and therefore in our database) can be in general</a:t>
            </a:r>
          </a:p>
          <a:p>
            <a:pPr lvl="1"/>
            <a:r>
              <a:rPr lang="en-US" dirty="0" smtClean="0"/>
              <a:t>Only a professor</a:t>
            </a:r>
          </a:p>
          <a:p>
            <a:pPr lvl="1"/>
            <a:r>
              <a:rPr lang="en-US" dirty="0" smtClean="0"/>
              <a:t>Only a student</a:t>
            </a:r>
          </a:p>
          <a:p>
            <a:pPr lvl="1"/>
            <a:r>
              <a:rPr lang="en-US" dirty="0" smtClean="0"/>
              <a:t>Both a professor and a student</a:t>
            </a:r>
          </a:p>
          <a:p>
            <a:pPr lvl="1"/>
            <a:r>
              <a:rPr lang="en-US" dirty="0" smtClean="0"/>
              <a:t>Neither a professor nor a student</a:t>
            </a:r>
          </a:p>
          <a:p>
            <a:r>
              <a:rPr lang="en-US" dirty="0" smtClean="0"/>
              <a:t>A specific ISA could be</a:t>
            </a:r>
          </a:p>
          <a:p>
            <a:pPr lvl="1"/>
            <a:r>
              <a:rPr lang="en-US" b="1" i="1" dirty="0" smtClean="0">
                <a:solidFill>
                  <a:srgbClr val="FF0000"/>
                </a:solidFill>
              </a:rPr>
              <a:t>Disjoint</a:t>
            </a:r>
            <a:r>
              <a:rPr lang="en-US" dirty="0" smtClean="0"/>
              <a:t>: no entity could be in more than one subclass</a:t>
            </a:r>
          </a:p>
          <a:p>
            <a:pPr lvl="1"/>
            <a:r>
              <a:rPr lang="en-US" b="1" i="1" dirty="0" smtClean="0">
                <a:solidFill>
                  <a:srgbClr val="FF0000"/>
                </a:solidFill>
              </a:rPr>
              <a:t>Overlapping</a:t>
            </a:r>
            <a:r>
              <a:rPr lang="en-US" dirty="0" smtClean="0"/>
              <a:t>: an entity could be in more than one subclass</a:t>
            </a:r>
          </a:p>
          <a:p>
            <a:pPr lvl="1"/>
            <a:r>
              <a:rPr lang="en-US" b="1" i="1" dirty="0" smtClean="0">
                <a:solidFill>
                  <a:srgbClr val="FF0000"/>
                </a:solidFill>
              </a:rPr>
              <a:t>Total</a:t>
            </a:r>
            <a:r>
              <a:rPr lang="en-US" dirty="0" smtClean="0"/>
              <a:t>: every entity has to be in at least one subclass</a:t>
            </a:r>
          </a:p>
          <a:p>
            <a:pPr lvl="1"/>
            <a:r>
              <a:rPr lang="en-US" b="1" i="1" dirty="0" smtClean="0">
                <a:solidFill>
                  <a:srgbClr val="FF0000"/>
                </a:solidFill>
              </a:rPr>
              <a:t>Partial</a:t>
            </a:r>
            <a:r>
              <a:rPr lang="en-US" dirty="0" smtClean="0"/>
              <a:t>: an entity does not have to be in any subclass</a:t>
            </a:r>
          </a:p>
          <a:p>
            <a:endParaRPr lang="en-US" dirty="0" smtClean="0"/>
          </a:p>
          <a:p>
            <a:r>
              <a:rPr lang="en-US" dirty="0" smtClean="0"/>
              <a:t>This could be specified by replacing “ISA” in the diagram by an appropriate letter</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itle 1"/>
          <p:cNvSpPr>
            <a:spLocks noGrp="1"/>
          </p:cNvSpPr>
          <p:nvPr>
            <p:ph type="title"/>
          </p:nvPr>
        </p:nvSpPr>
        <p:spPr/>
        <p:txBody>
          <a:bodyPr/>
          <a:lstStyle/>
          <a:p>
            <a:r>
              <a:rPr lang="en-US" dirty="0" smtClean="0"/>
              <a:t>The ISA Relationship</a:t>
            </a:r>
          </a:p>
        </p:txBody>
      </p:sp>
      <p:sp>
        <p:nvSpPr>
          <p:cNvPr id="31748" name="Content Placeholder 2"/>
          <p:cNvSpPr>
            <a:spLocks noGrp="1"/>
          </p:cNvSpPr>
          <p:nvPr>
            <p:ph idx="1"/>
          </p:nvPr>
        </p:nvSpPr>
        <p:spPr/>
        <p:txBody>
          <a:bodyPr/>
          <a:lstStyle/>
          <a:p>
            <a:r>
              <a:rPr lang="en-US" dirty="0" smtClean="0"/>
              <a:t>Some persons are professors</a:t>
            </a:r>
          </a:p>
          <a:p>
            <a:r>
              <a:rPr lang="en-US" dirty="0" smtClean="0"/>
              <a:t>Some persons are students</a:t>
            </a:r>
          </a:p>
          <a:p>
            <a:r>
              <a:rPr lang="en-US" dirty="0" smtClean="0"/>
              <a:t>Some persons are neither professors nor students</a:t>
            </a:r>
          </a:p>
          <a:p>
            <a:r>
              <a:rPr lang="en-US" dirty="0" smtClean="0"/>
              <a:t>No person can be both a professor and a student</a:t>
            </a:r>
          </a:p>
        </p:txBody>
      </p:sp>
      <p:graphicFrame>
        <p:nvGraphicFramePr>
          <p:cNvPr id="31746" name="Object 2"/>
          <p:cNvGraphicFramePr>
            <a:graphicFrameLocks noChangeAspect="1"/>
          </p:cNvGraphicFramePr>
          <p:nvPr/>
        </p:nvGraphicFramePr>
        <p:xfrm>
          <a:off x="1143000" y="3810000"/>
          <a:ext cx="6772275" cy="2708275"/>
        </p:xfrm>
        <a:graphic>
          <a:graphicData uri="http://schemas.openxmlformats.org/presentationml/2006/ole">
            <mc:AlternateContent xmlns:mc="http://schemas.openxmlformats.org/markup-compatibility/2006">
              <mc:Choice xmlns:v="urn:schemas-microsoft-com:vml" Requires="v">
                <p:oleObj spid="_x0000_s31782" name="Visio" r:id="rId4" imgW="6771846" imgH="2709005" progId="Visio.Drawing.11">
                  <p:embed/>
                </p:oleObj>
              </mc:Choice>
              <mc:Fallback>
                <p:oleObj name="Visio" r:id="rId4" imgW="6771846" imgH="2709005"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0" y="3810000"/>
                        <a:ext cx="6772275" cy="270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r>
              <a:rPr lang="en-US" dirty="0" smtClean="0"/>
              <a:t>The ISA Relationship</a:t>
            </a:r>
          </a:p>
        </p:txBody>
      </p:sp>
      <p:sp>
        <p:nvSpPr>
          <p:cNvPr id="32772" name="Rectangle 3"/>
          <p:cNvSpPr>
            <a:spLocks noGrp="1" noChangeArrowheads="1"/>
          </p:cNvSpPr>
          <p:nvPr>
            <p:ph type="body" idx="1"/>
          </p:nvPr>
        </p:nvSpPr>
        <p:spPr/>
        <p:txBody>
          <a:bodyPr/>
          <a:lstStyle/>
          <a:p>
            <a:r>
              <a:rPr lang="en-US" dirty="0" smtClean="0"/>
              <a:t>Example: subsets participating in relationships modeling the assumed semantics more clearly (every person has one woman who is the birth mother)</a:t>
            </a:r>
          </a:p>
        </p:txBody>
      </p:sp>
      <p:graphicFrame>
        <p:nvGraphicFramePr>
          <p:cNvPr id="32770" name="Object 5"/>
          <p:cNvGraphicFramePr>
            <a:graphicFrameLocks noChangeAspect="1"/>
          </p:cNvGraphicFramePr>
          <p:nvPr/>
        </p:nvGraphicFramePr>
        <p:xfrm>
          <a:off x="1695450" y="3429000"/>
          <a:ext cx="6665913" cy="3460750"/>
        </p:xfrm>
        <a:graphic>
          <a:graphicData uri="http://schemas.openxmlformats.org/presentationml/2006/ole">
            <mc:AlternateContent xmlns:mc="http://schemas.openxmlformats.org/markup-compatibility/2006">
              <mc:Choice xmlns:v="urn:schemas-microsoft-com:vml" Requires="v">
                <p:oleObj spid="_x0000_s32806" name="Visio" r:id="rId4" imgW="6665833" imgH="3460766" progId="Visio.Drawing.11">
                  <p:embed/>
                </p:oleObj>
              </mc:Choice>
              <mc:Fallback>
                <p:oleObj name="Visio" r:id="rId4" imgW="6665833" imgH="3460766"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95450" y="3429000"/>
                        <a:ext cx="6665913" cy="346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r>
              <a:rPr lang="en-US" dirty="0" smtClean="0"/>
              <a:t>The ISA Relationship</a:t>
            </a:r>
          </a:p>
        </p:txBody>
      </p:sp>
      <p:sp>
        <p:nvSpPr>
          <p:cNvPr id="89091" name="Rectangle 3"/>
          <p:cNvSpPr>
            <a:spLocks noGrp="1" noChangeArrowheads="1"/>
          </p:cNvSpPr>
          <p:nvPr>
            <p:ph type="body" idx="1"/>
          </p:nvPr>
        </p:nvSpPr>
        <p:spPr/>
        <p:txBody>
          <a:bodyPr/>
          <a:lstStyle/>
          <a:p>
            <a:r>
              <a:rPr lang="en-US" dirty="0" smtClean="0"/>
              <a:t>ISA is really a superclass/subclass relationship</a:t>
            </a:r>
          </a:p>
          <a:p>
            <a:r>
              <a:rPr lang="en-US" dirty="0" smtClean="0"/>
              <a:t>ISA could be </a:t>
            </a:r>
            <a:r>
              <a:rPr lang="en-US" b="1" i="1" dirty="0" smtClean="0">
                <a:solidFill>
                  <a:srgbClr val="FC0128"/>
                </a:solidFill>
              </a:rPr>
              <a:t>specialization</a:t>
            </a:r>
            <a:r>
              <a:rPr lang="en-US" dirty="0" smtClean="0"/>
              <a:t>: subsets are made out of the “more basic” set</a:t>
            </a:r>
          </a:p>
          <a:p>
            <a:r>
              <a:rPr lang="en-US" dirty="0" smtClean="0"/>
              <a:t>ISA could be </a:t>
            </a:r>
            <a:r>
              <a:rPr lang="en-US" b="1" i="1" dirty="0" smtClean="0">
                <a:solidFill>
                  <a:srgbClr val="FC0128"/>
                </a:solidFill>
              </a:rPr>
              <a:t>generalization</a:t>
            </a:r>
            <a:r>
              <a:rPr lang="en-US" dirty="0" smtClean="0"/>
              <a:t>: a superset is made of “more basic” sets</a:t>
            </a:r>
          </a:p>
          <a:p>
            <a:r>
              <a:rPr lang="en-US" dirty="0" smtClean="0"/>
              <a:t>Again, the diagram could be annotated to indicate this</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en-US" dirty="0" smtClean="0"/>
              <a:t>Entity And Entity Set</a:t>
            </a:r>
          </a:p>
        </p:txBody>
      </p:sp>
      <p:sp>
        <p:nvSpPr>
          <p:cNvPr id="70659" name="Rectangle 3"/>
          <p:cNvSpPr>
            <a:spLocks noGrp="1" noChangeArrowheads="1"/>
          </p:cNvSpPr>
          <p:nvPr>
            <p:ph type="body" idx="1"/>
          </p:nvPr>
        </p:nvSpPr>
        <p:spPr/>
        <p:txBody>
          <a:bodyPr/>
          <a:lstStyle/>
          <a:p>
            <a:r>
              <a:rPr lang="en-US" dirty="0" smtClean="0"/>
              <a:t>Example. When we say “the set of all Boeing airplanes,” is this</a:t>
            </a:r>
          </a:p>
          <a:p>
            <a:pPr lvl="1"/>
            <a:r>
              <a:rPr lang="en-US" dirty="0" smtClean="0"/>
              <a:t>The set of all models appearing in Boeing’s catalog (abstract objects), or</a:t>
            </a:r>
          </a:p>
          <a:p>
            <a:pPr lvl="1"/>
            <a:r>
              <a:rPr lang="en-US" dirty="0" smtClean="0"/>
              <a:t>The set of airplanes that Boeing manufactured (concrete objects)</a:t>
            </a:r>
          </a:p>
          <a:p>
            <a:r>
              <a:rPr lang="en-US" dirty="0" smtClean="0"/>
              <a:t>We may be interested in both and have two entity sets that are somehow related</a:t>
            </a:r>
          </a:p>
          <a:p>
            <a:r>
              <a:rPr lang="en-US" dirty="0" smtClean="0"/>
              <a:t>We will frequently use the term “entity” while actually referring to entity sets, unless this causes confusion</a:t>
            </a:r>
          </a:p>
          <a:p>
            <a:endParaRPr lang="en-US" dirty="0" smtClean="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r>
              <a:rPr lang="en-US" dirty="0" smtClean="0"/>
              <a:t>Cardinality Constraints</a:t>
            </a:r>
          </a:p>
        </p:txBody>
      </p:sp>
      <p:sp>
        <p:nvSpPr>
          <p:cNvPr id="33796" name="Rectangle 3"/>
          <p:cNvSpPr>
            <a:spLocks noGrp="1" noChangeArrowheads="1"/>
          </p:cNvSpPr>
          <p:nvPr>
            <p:ph type="body" idx="1"/>
          </p:nvPr>
        </p:nvSpPr>
        <p:spPr/>
        <p:txBody>
          <a:bodyPr/>
          <a:lstStyle/>
          <a:p>
            <a:r>
              <a:rPr lang="en-US" dirty="0" smtClean="0"/>
              <a:t>We can specify how many times each entity from some entity set can participate in some relationship, in every instance of the database</a:t>
            </a:r>
          </a:p>
          <a:p>
            <a:pPr algn="just"/>
            <a:r>
              <a:rPr lang="en-US" dirty="0" smtClean="0"/>
              <a:t>In general we can say that </a:t>
            </a:r>
          </a:p>
          <a:p>
            <a:pPr lvl="1" algn="just"/>
            <a:r>
              <a:rPr lang="en-US" dirty="0" smtClean="0"/>
              <a:t>This number is in the interval [</a:t>
            </a:r>
            <a:r>
              <a:rPr lang="en-US" i="1" dirty="0" smtClean="0"/>
              <a:t>i,j</a:t>
            </a:r>
            <a:r>
              <a:rPr lang="en-US" dirty="0" smtClean="0"/>
              <a:t>], 0 </a:t>
            </a:r>
            <a:r>
              <a:rPr lang="en-US" i="1" dirty="0" smtClean="0">
                <a:cs typeface="Arial" charset="0"/>
              </a:rPr>
              <a:t>≤ </a:t>
            </a:r>
            <a:r>
              <a:rPr lang="en-US" i="1" dirty="0" smtClean="0"/>
              <a:t>i </a:t>
            </a:r>
            <a:r>
              <a:rPr lang="en-US" i="1" dirty="0" smtClean="0">
                <a:cs typeface="Arial" charset="0"/>
              </a:rPr>
              <a:t>≤ j, </a:t>
            </a:r>
            <a:r>
              <a:rPr lang="en-US" dirty="0" smtClean="0">
                <a:cs typeface="Arial" charset="0"/>
              </a:rPr>
              <a:t> with </a:t>
            </a:r>
            <a:r>
              <a:rPr lang="en-US" i="1" dirty="0" smtClean="0">
                <a:cs typeface="Arial" charset="0"/>
              </a:rPr>
              <a:t>i </a:t>
            </a:r>
            <a:r>
              <a:rPr lang="en-US" dirty="0" smtClean="0">
                <a:cs typeface="Arial" charset="0"/>
              </a:rPr>
              <a:t>and </a:t>
            </a:r>
            <a:r>
              <a:rPr lang="en-US" i="1" dirty="0" smtClean="0">
                <a:cs typeface="Arial" charset="0"/>
              </a:rPr>
              <a:t>j</a:t>
            </a:r>
            <a:r>
              <a:rPr lang="en-US" dirty="0" smtClean="0">
                <a:cs typeface="Arial" charset="0"/>
              </a:rPr>
              <a:t> integers, denoted by i..j; or</a:t>
            </a:r>
          </a:p>
          <a:p>
            <a:pPr lvl="1" algn="just"/>
            <a:r>
              <a:rPr lang="en-US" dirty="0" smtClean="0">
                <a:cs typeface="Arial" charset="0"/>
              </a:rPr>
              <a:t>This number is at the interval [</a:t>
            </a:r>
            <a:r>
              <a:rPr lang="en-US" i="1" dirty="0" smtClean="0">
                <a:cs typeface="Arial" charset="0"/>
              </a:rPr>
              <a:t>i</a:t>
            </a:r>
            <a:r>
              <a:rPr lang="en-US" dirty="0" smtClean="0">
                <a:cs typeface="Arial" charset="0"/>
              </a:rPr>
              <a:t>, ∞), denoted by i..*</a:t>
            </a:r>
          </a:p>
          <a:p>
            <a:pPr algn="just"/>
            <a:r>
              <a:rPr lang="en-US" dirty="0" smtClean="0">
                <a:cs typeface="Arial" charset="0"/>
              </a:rPr>
              <a:t>0..* means no constraint</a:t>
            </a:r>
          </a:p>
          <a:p>
            <a:pPr algn="just"/>
            <a:r>
              <a:rPr lang="en-US" dirty="0" smtClean="0">
                <a:cs typeface="Arial" charset="0"/>
              </a:rPr>
              <a:t>No constraint can also be indicated by not writing out anything</a:t>
            </a:r>
          </a:p>
        </p:txBody>
      </p:sp>
      <p:graphicFrame>
        <p:nvGraphicFramePr>
          <p:cNvPr id="33794" name="Object 4"/>
          <p:cNvGraphicFramePr>
            <a:graphicFrameLocks noGrp="1" noChangeAspect="1"/>
          </p:cNvGraphicFramePr>
          <p:nvPr>
            <p:ph sz="half" idx="4294967295"/>
          </p:nvPr>
        </p:nvGraphicFramePr>
        <p:xfrm>
          <a:off x="2286000" y="5562600"/>
          <a:ext cx="3689350" cy="614363"/>
        </p:xfrm>
        <a:graphic>
          <a:graphicData uri="http://schemas.openxmlformats.org/presentationml/2006/ole">
            <mc:AlternateContent xmlns:mc="http://schemas.openxmlformats.org/markup-compatibility/2006">
              <mc:Choice xmlns:v="urn:schemas-microsoft-com:vml" Requires="v">
                <p:oleObj spid="_x0000_s33830" name="Visio" r:id="rId4" imgW="3689223" imgH="614172" progId="Visio.Drawing.11">
                  <p:embed/>
                </p:oleObj>
              </mc:Choice>
              <mc:Fallback>
                <p:oleObj name="Visio" r:id="rId4" imgW="3689223" imgH="614172"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6000" y="5562600"/>
                        <a:ext cx="3689350" cy="614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2"/>
          <p:cNvSpPr>
            <a:spLocks noGrp="1" noChangeArrowheads="1"/>
          </p:cNvSpPr>
          <p:nvPr>
            <p:ph type="title"/>
          </p:nvPr>
        </p:nvSpPr>
        <p:spPr/>
        <p:txBody>
          <a:bodyPr/>
          <a:lstStyle/>
          <a:p>
            <a:r>
              <a:rPr lang="en-US" dirty="0" smtClean="0"/>
              <a:t>Cardinality Constraints</a:t>
            </a:r>
          </a:p>
        </p:txBody>
      </p:sp>
      <p:sp>
        <p:nvSpPr>
          <p:cNvPr id="34821" name="Rectangle 3"/>
          <p:cNvSpPr>
            <a:spLocks noGrp="1" noChangeArrowheads="1"/>
          </p:cNvSpPr>
          <p:nvPr>
            <p:ph type="body" idx="1"/>
          </p:nvPr>
        </p:nvSpPr>
        <p:spPr/>
        <p:txBody>
          <a:bodyPr/>
          <a:lstStyle/>
          <a:p>
            <a:r>
              <a:rPr lang="en-US" dirty="0" smtClean="0"/>
              <a:t>Every person likes exactly 1 country</a:t>
            </a:r>
          </a:p>
          <a:p>
            <a:r>
              <a:rPr lang="en-US" dirty="0" smtClean="0"/>
              <a:t>Every country is liked by 2 or 3 persons</a:t>
            </a:r>
          </a:p>
          <a:p>
            <a:endParaRPr lang="en-US" dirty="0" smtClean="0"/>
          </a:p>
        </p:txBody>
      </p:sp>
      <p:graphicFrame>
        <p:nvGraphicFramePr>
          <p:cNvPr id="34818" name="Object 4"/>
          <p:cNvGraphicFramePr>
            <a:graphicFrameLocks noGrp="1" noChangeAspect="1"/>
          </p:cNvGraphicFramePr>
          <p:nvPr>
            <p:ph idx="4294967295"/>
          </p:nvPr>
        </p:nvGraphicFramePr>
        <p:xfrm>
          <a:off x="1676400" y="3657600"/>
          <a:ext cx="4495800" cy="3455988"/>
        </p:xfrm>
        <a:graphic>
          <a:graphicData uri="http://schemas.openxmlformats.org/presentationml/2006/ole">
            <mc:AlternateContent xmlns:mc="http://schemas.openxmlformats.org/markup-compatibility/2006">
              <mc:Choice xmlns:v="urn:schemas-microsoft-com:vml" Requires="v">
                <p:oleObj spid="_x0000_s34890" name="Visio" r:id="rId4" imgW="2717673" imgH="2089023" progId="Visio.Drawing.11">
                  <p:embed/>
                </p:oleObj>
              </mc:Choice>
              <mc:Fallback>
                <p:oleObj name="Visio" r:id="rId4" imgW="2717673" imgH="2089023"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76400" y="3657600"/>
                        <a:ext cx="4495800" cy="34559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4819" name="Object 5"/>
          <p:cNvGraphicFramePr>
            <a:graphicFrameLocks noGrp="1" noChangeAspect="1"/>
          </p:cNvGraphicFramePr>
          <p:nvPr>
            <p:ph sz="half" idx="4294967295"/>
          </p:nvPr>
        </p:nvGraphicFramePr>
        <p:xfrm>
          <a:off x="1304925" y="2667000"/>
          <a:ext cx="5238750" cy="552450"/>
        </p:xfrm>
        <a:graphic>
          <a:graphicData uri="http://schemas.openxmlformats.org/presentationml/2006/ole">
            <mc:AlternateContent xmlns:mc="http://schemas.openxmlformats.org/markup-compatibility/2006">
              <mc:Choice xmlns:v="urn:schemas-microsoft-com:vml" Requires="v">
                <p:oleObj spid="_x0000_s34891" name="Visio" r:id="rId6" imgW="5749719" imgH="606076" progId="Visio.Drawing.11">
                  <p:embed/>
                </p:oleObj>
              </mc:Choice>
              <mc:Fallback>
                <p:oleObj name="Visio" r:id="rId6" imgW="5749719" imgH="606076" progId="Visio.Drawing.11">
                  <p:embed/>
                  <p:pic>
                    <p:nvPicPr>
                      <p:cNvPr id="0" name="Object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04925" y="2667000"/>
                        <a:ext cx="5238750" cy="55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r>
              <a:rPr lang="en-US" dirty="0" smtClean="0"/>
              <a:t>Cardinality Constraints</a:t>
            </a:r>
          </a:p>
        </p:txBody>
      </p:sp>
      <p:sp>
        <p:nvSpPr>
          <p:cNvPr id="35844" name="Rectangle 3"/>
          <p:cNvSpPr>
            <a:spLocks noGrp="1" noChangeArrowheads="1"/>
          </p:cNvSpPr>
          <p:nvPr>
            <p:ph type="body" idx="1"/>
          </p:nvPr>
        </p:nvSpPr>
        <p:spPr>
          <a:xfrm>
            <a:off x="838200" y="1219200"/>
            <a:ext cx="8534400" cy="6096000"/>
          </a:xfrm>
        </p:spPr>
        <p:txBody>
          <a:bodyPr/>
          <a:lstStyle/>
          <a:p>
            <a:r>
              <a:rPr lang="en-US" dirty="0" smtClean="0"/>
              <a:t>Returning to an old example without specifying which entities actually exist</a:t>
            </a:r>
          </a:p>
          <a:p>
            <a:pPr lvl="1">
              <a:buFont typeface="Symbol" pitchFamily="18" charset="2"/>
              <a:buNone/>
            </a:pPr>
            <a:r>
              <a:rPr lang="en-US" dirty="0" smtClean="0"/>
              <a:t>		</a:t>
            </a:r>
          </a:p>
          <a:p>
            <a:pPr lvl="1">
              <a:buFont typeface="Symbol" pitchFamily="18" charset="2"/>
              <a:buNone/>
            </a:pPr>
            <a:endParaRPr lang="en-US" dirty="0" smtClean="0"/>
          </a:p>
          <a:p>
            <a:pPr lvl="1">
              <a:buFont typeface="Symbol" pitchFamily="18" charset="2"/>
              <a:buNone/>
            </a:pPr>
            <a:endParaRPr lang="en-US" dirty="0" smtClean="0"/>
          </a:p>
          <a:p>
            <a:r>
              <a:rPr lang="en-US" dirty="0" smtClean="0"/>
              <a:t>We have a relationship: Likes</a:t>
            </a:r>
          </a:p>
          <a:p>
            <a:r>
              <a:rPr lang="en-US" dirty="0" smtClean="0"/>
              <a:t>A typical “participation” in a relationship would be that Chee, IBM, Computer participate in it</a:t>
            </a:r>
          </a:p>
        </p:txBody>
      </p:sp>
      <p:graphicFrame>
        <p:nvGraphicFramePr>
          <p:cNvPr id="5" name="Content Placeholder 3"/>
          <p:cNvGraphicFramePr>
            <a:graphicFrameLocks/>
          </p:cNvGraphicFramePr>
          <p:nvPr/>
        </p:nvGraphicFramePr>
        <p:xfrm>
          <a:off x="1295400" y="22098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Person</a:t>
                      </a:r>
                      <a:endParaRPr lang="en-US" dirty="0"/>
                    </a:p>
                  </a:txBody>
                  <a:tcPr/>
                </a:tc>
              </a:tr>
              <a:tr h="370840">
                <a:tc>
                  <a:txBody>
                    <a:bodyPr/>
                    <a:lstStyle/>
                    <a:p>
                      <a:pPr algn="l"/>
                      <a:endParaRPr lang="en-US" dirty="0"/>
                    </a:p>
                  </a:txBody>
                  <a:tcPr/>
                </a:tc>
              </a:tr>
            </a:tbl>
          </a:graphicData>
        </a:graphic>
      </p:graphicFrame>
      <p:graphicFrame>
        <p:nvGraphicFramePr>
          <p:cNvPr id="6" name="Content Placeholder 3"/>
          <p:cNvGraphicFramePr>
            <a:graphicFrameLocks/>
          </p:cNvGraphicFramePr>
          <p:nvPr/>
        </p:nvGraphicFramePr>
        <p:xfrm>
          <a:off x="4114800" y="22098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Vendor</a:t>
                      </a:r>
                      <a:endParaRPr lang="en-US" dirty="0"/>
                    </a:p>
                  </a:txBody>
                  <a:tcPr/>
                </a:tc>
              </a:tr>
              <a:tr h="370840">
                <a:tc>
                  <a:txBody>
                    <a:bodyPr/>
                    <a:lstStyle/>
                    <a:p>
                      <a:pPr algn="l"/>
                      <a:endParaRPr lang="en-US" dirty="0"/>
                    </a:p>
                  </a:txBody>
                  <a:tcPr/>
                </a:tc>
              </a:tr>
            </a:tbl>
          </a:graphicData>
        </a:graphic>
      </p:graphicFrame>
      <p:graphicFrame>
        <p:nvGraphicFramePr>
          <p:cNvPr id="7" name="Content Placeholder 3"/>
          <p:cNvGraphicFramePr>
            <a:graphicFrameLocks/>
          </p:cNvGraphicFramePr>
          <p:nvPr/>
        </p:nvGraphicFramePr>
        <p:xfrm>
          <a:off x="7086600" y="22098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Product</a:t>
                      </a:r>
                      <a:endParaRPr lang="en-US" dirty="0"/>
                    </a:p>
                  </a:txBody>
                  <a:tcPr/>
                </a:tc>
              </a:tr>
              <a:tr h="370840">
                <a:tc>
                  <a:txBody>
                    <a:bodyPr/>
                    <a:lstStyle/>
                    <a:p>
                      <a:pPr algn="l"/>
                      <a:endParaRPr lang="en-US" dirty="0"/>
                    </a:p>
                  </a:txBody>
                  <a:tcPr/>
                </a:tc>
              </a:tr>
            </a:tbl>
          </a:graphicData>
        </a:graphic>
      </p:graphicFrame>
      <p:graphicFrame>
        <p:nvGraphicFramePr>
          <p:cNvPr id="35842" name="Object 2"/>
          <p:cNvGraphicFramePr>
            <a:graphicFrameLocks noChangeAspect="1"/>
          </p:cNvGraphicFramePr>
          <p:nvPr/>
        </p:nvGraphicFramePr>
        <p:xfrm>
          <a:off x="2209800" y="5181600"/>
          <a:ext cx="5057775" cy="1457325"/>
        </p:xfrm>
        <a:graphic>
          <a:graphicData uri="http://schemas.openxmlformats.org/presentationml/2006/ole">
            <mc:AlternateContent xmlns:mc="http://schemas.openxmlformats.org/markup-compatibility/2006">
              <mc:Choice xmlns:v="urn:schemas-microsoft-com:vml" Requires="v">
                <p:oleObj spid="_x0000_s35878" name="Visio" r:id="rId4" imgW="5057245" imgH="1457141" progId="Visio.Drawing.11">
                  <p:embed/>
                </p:oleObj>
              </mc:Choice>
              <mc:Fallback>
                <p:oleObj name="Visio" r:id="rId4" imgW="5057245" imgH="1457141"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09800" y="5181600"/>
                        <a:ext cx="5057775" cy="145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r>
              <a:rPr lang="en-US" dirty="0" smtClean="0"/>
              <a:t>Cardinality Constraints</a:t>
            </a:r>
          </a:p>
        </p:txBody>
      </p:sp>
      <p:sp>
        <p:nvSpPr>
          <p:cNvPr id="36868" name="Rectangle 3"/>
          <p:cNvSpPr>
            <a:spLocks noGrp="1" noChangeArrowheads="1"/>
          </p:cNvSpPr>
          <p:nvPr>
            <p:ph type="body" idx="1"/>
          </p:nvPr>
        </p:nvSpPr>
        <p:spPr>
          <a:xfrm>
            <a:off x="838200" y="1219200"/>
            <a:ext cx="8534400" cy="6096000"/>
          </a:xfrm>
        </p:spPr>
        <p:txBody>
          <a:bodyPr/>
          <a:lstStyle/>
          <a:p>
            <a:pPr lvl="1">
              <a:buFont typeface="Symbol" pitchFamily="18" charset="2"/>
              <a:buNone/>
            </a:pPr>
            <a:r>
              <a:rPr lang="en-US" dirty="0" smtClean="0"/>
              <a:t>		</a:t>
            </a:r>
          </a:p>
          <a:p>
            <a:pPr lvl="1">
              <a:buFont typeface="Symbol" pitchFamily="18" charset="2"/>
              <a:buNone/>
            </a:pPr>
            <a:endParaRPr lang="en-US" dirty="0" smtClean="0"/>
          </a:p>
          <a:p>
            <a:pPr lvl="1">
              <a:buFont typeface="Symbol" pitchFamily="18" charset="2"/>
              <a:buNone/>
            </a:pPr>
            <a:endParaRPr lang="en-US" dirty="0" smtClean="0"/>
          </a:p>
          <a:p>
            <a:r>
              <a:rPr lang="en-US" dirty="0" smtClean="0"/>
              <a:t>We want to specify cardinality constraints that every instance of the database needs to satisfy</a:t>
            </a:r>
          </a:p>
          <a:p>
            <a:pPr lvl="1"/>
            <a:r>
              <a:rPr lang="en-US" dirty="0" smtClean="0"/>
              <a:t>Each person participates in between 1 and 5 relationships</a:t>
            </a:r>
          </a:p>
          <a:p>
            <a:pPr lvl="1"/>
            <a:r>
              <a:rPr lang="en-US" dirty="0" smtClean="0"/>
              <a:t>Each vendor participates in between 3 and 3 (that is exactly 3) relationships</a:t>
            </a:r>
          </a:p>
          <a:p>
            <a:pPr lvl="1"/>
            <a:r>
              <a:rPr lang="en-US" dirty="0" smtClean="0"/>
              <a:t>Each product participates in between 2 and 4 relationships</a:t>
            </a:r>
          </a:p>
          <a:p>
            <a:r>
              <a:rPr lang="en-US" dirty="0" smtClean="0"/>
              <a:t>This is indicated as follows:</a:t>
            </a:r>
          </a:p>
        </p:txBody>
      </p:sp>
      <p:graphicFrame>
        <p:nvGraphicFramePr>
          <p:cNvPr id="5" name="Content Placeholder 3"/>
          <p:cNvGraphicFramePr>
            <a:graphicFrameLocks/>
          </p:cNvGraphicFramePr>
          <p:nvPr/>
        </p:nvGraphicFramePr>
        <p:xfrm>
          <a:off x="1219200" y="12192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Person</a:t>
                      </a:r>
                      <a:endParaRPr lang="en-US" dirty="0"/>
                    </a:p>
                  </a:txBody>
                  <a:tcPr/>
                </a:tc>
              </a:tr>
              <a:tr h="370840">
                <a:tc>
                  <a:txBody>
                    <a:bodyPr/>
                    <a:lstStyle/>
                    <a:p>
                      <a:pPr algn="l"/>
                      <a:endParaRPr lang="en-US" dirty="0"/>
                    </a:p>
                  </a:txBody>
                  <a:tcPr/>
                </a:tc>
              </a:tr>
            </a:tbl>
          </a:graphicData>
        </a:graphic>
      </p:graphicFrame>
      <p:graphicFrame>
        <p:nvGraphicFramePr>
          <p:cNvPr id="6" name="Content Placeholder 3"/>
          <p:cNvGraphicFramePr>
            <a:graphicFrameLocks/>
          </p:cNvGraphicFramePr>
          <p:nvPr/>
        </p:nvGraphicFramePr>
        <p:xfrm>
          <a:off x="4038600" y="12192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Vendor</a:t>
                      </a:r>
                      <a:endParaRPr lang="en-US" dirty="0"/>
                    </a:p>
                  </a:txBody>
                  <a:tcPr/>
                </a:tc>
              </a:tr>
              <a:tr h="370840">
                <a:tc>
                  <a:txBody>
                    <a:bodyPr/>
                    <a:lstStyle/>
                    <a:p>
                      <a:pPr algn="l"/>
                      <a:endParaRPr lang="en-US" dirty="0"/>
                    </a:p>
                  </a:txBody>
                  <a:tcPr/>
                </a:tc>
              </a:tr>
            </a:tbl>
          </a:graphicData>
        </a:graphic>
      </p:graphicFrame>
      <p:graphicFrame>
        <p:nvGraphicFramePr>
          <p:cNvPr id="7" name="Content Placeholder 3"/>
          <p:cNvGraphicFramePr>
            <a:graphicFrameLocks/>
          </p:cNvGraphicFramePr>
          <p:nvPr/>
        </p:nvGraphicFramePr>
        <p:xfrm>
          <a:off x="7010400" y="1219200"/>
          <a:ext cx="2202636" cy="74168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Product</a:t>
                      </a:r>
                      <a:endParaRPr lang="en-US" dirty="0"/>
                    </a:p>
                  </a:txBody>
                  <a:tcPr/>
                </a:tc>
              </a:tr>
              <a:tr h="370840">
                <a:tc>
                  <a:txBody>
                    <a:bodyPr/>
                    <a:lstStyle/>
                    <a:p>
                      <a:pPr algn="l"/>
                      <a:endParaRPr lang="en-US" dirty="0"/>
                    </a:p>
                  </a:txBody>
                  <a:tcPr/>
                </a:tc>
              </a:tr>
            </a:tbl>
          </a:graphicData>
        </a:graphic>
      </p:graphicFrame>
      <p:graphicFrame>
        <p:nvGraphicFramePr>
          <p:cNvPr id="36866" name="Object 2"/>
          <p:cNvGraphicFramePr>
            <a:graphicFrameLocks noChangeAspect="1"/>
          </p:cNvGraphicFramePr>
          <p:nvPr/>
        </p:nvGraphicFramePr>
        <p:xfrm>
          <a:off x="2438400" y="5334000"/>
          <a:ext cx="5057775" cy="1474788"/>
        </p:xfrm>
        <a:graphic>
          <a:graphicData uri="http://schemas.openxmlformats.org/presentationml/2006/ole">
            <mc:AlternateContent xmlns:mc="http://schemas.openxmlformats.org/markup-compatibility/2006">
              <mc:Choice xmlns:v="urn:schemas-microsoft-com:vml" Requires="v">
                <p:oleObj spid="_x0000_s36902" name="Visio" r:id="rId4" imgW="5057245" imgH="1474101" progId="Visio.Drawing.11">
                  <p:embed/>
                </p:oleObj>
              </mc:Choice>
              <mc:Fallback>
                <p:oleObj name="Visio" r:id="rId4" imgW="5057245" imgH="1474101"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8400" y="5334000"/>
                        <a:ext cx="5057775" cy="14747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2"/>
          <p:cNvSpPr>
            <a:spLocks noGrp="1" noChangeArrowheads="1"/>
          </p:cNvSpPr>
          <p:nvPr>
            <p:ph type="title"/>
          </p:nvPr>
        </p:nvSpPr>
        <p:spPr/>
        <p:txBody>
          <a:bodyPr/>
          <a:lstStyle/>
          <a:p>
            <a:r>
              <a:rPr lang="en-US" dirty="0" smtClean="0"/>
              <a:t>Cardinality Constraints</a:t>
            </a:r>
          </a:p>
        </p:txBody>
      </p:sp>
      <p:sp>
        <p:nvSpPr>
          <p:cNvPr id="37892" name="Rectangle 3"/>
          <p:cNvSpPr>
            <a:spLocks noGrp="1" noChangeArrowheads="1"/>
          </p:cNvSpPr>
          <p:nvPr>
            <p:ph type="body" idx="1"/>
          </p:nvPr>
        </p:nvSpPr>
        <p:spPr/>
        <p:txBody>
          <a:bodyPr/>
          <a:lstStyle/>
          <a:p>
            <a:r>
              <a:rPr lang="en-US" dirty="0" smtClean="0"/>
              <a:t>A specific instance of the database</a:t>
            </a:r>
          </a:p>
          <a:p>
            <a:pPr lvl="1">
              <a:buFont typeface="Symbol" pitchFamily="18" charset="2"/>
              <a:buNone/>
            </a:pPr>
            <a:r>
              <a:rPr lang="en-US" dirty="0" smtClean="0"/>
              <a:t>		</a:t>
            </a:r>
          </a:p>
          <a:p>
            <a:pPr lvl="1">
              <a:buFont typeface="Symbol" pitchFamily="18" charset="2"/>
              <a:buNone/>
            </a:pPr>
            <a:endParaRPr lang="en-US" dirty="0" smtClean="0"/>
          </a:p>
          <a:p>
            <a:pPr lvl="1">
              <a:buFont typeface="Symbol" pitchFamily="18" charset="2"/>
              <a:buNone/>
            </a:pPr>
            <a:endParaRPr lang="en-US" dirty="0" smtClean="0"/>
          </a:p>
          <a:p>
            <a:pPr lvl="1">
              <a:buFont typeface="Symbol" pitchFamily="18" charset="2"/>
              <a:buNone/>
            </a:pPr>
            <a:endParaRPr lang="en-US" dirty="0" smtClean="0"/>
          </a:p>
          <a:p>
            <a:endParaRPr lang="en-US" dirty="0" smtClean="0"/>
          </a:p>
          <a:p>
            <a:r>
              <a:rPr lang="en-US" dirty="0" smtClean="0"/>
              <a:t>If we have the following tuples in the relationship</a:t>
            </a:r>
          </a:p>
          <a:p>
            <a:pPr lvl="1">
              <a:buFont typeface="Symbol" pitchFamily="18" charset="2"/>
              <a:buNone/>
            </a:pPr>
            <a:r>
              <a:rPr lang="en-US" dirty="0" smtClean="0"/>
              <a:t>	Chee  IBM  computer</a:t>
            </a:r>
            <a:br>
              <a:rPr lang="en-US" dirty="0" smtClean="0"/>
            </a:br>
            <a:r>
              <a:rPr lang="en-US" dirty="0" smtClean="0"/>
              <a:t>Lakshmi  Apple  monitor</a:t>
            </a:r>
            <a:br>
              <a:rPr lang="en-US" dirty="0" smtClean="0"/>
            </a:br>
            <a:r>
              <a:rPr lang="en-US" dirty="0" smtClean="0"/>
              <a:t>Marsha  Apple  computer</a:t>
            </a:r>
            <a:br>
              <a:rPr lang="en-US" dirty="0" smtClean="0"/>
            </a:br>
            <a:r>
              <a:rPr lang="en-US" dirty="0" smtClean="0"/>
              <a:t>Marsha  IBM  monitor</a:t>
            </a:r>
            <a:br>
              <a:rPr lang="en-US" dirty="0" smtClean="0"/>
            </a:br>
            <a:r>
              <a:rPr lang="en-US" dirty="0" smtClean="0"/>
              <a:t>Marsha  IBM  computer</a:t>
            </a:r>
            <a:br>
              <a:rPr lang="en-US" dirty="0" smtClean="0"/>
            </a:br>
            <a:r>
              <a:rPr lang="en-US" dirty="0" smtClean="0"/>
              <a:t>Lakshmi  Apple  computer	</a:t>
            </a:r>
          </a:p>
          <a:p>
            <a:r>
              <a:rPr lang="en-US" dirty="0" smtClean="0"/>
              <a:t>Then, it is true that:</a:t>
            </a:r>
          </a:p>
        </p:txBody>
      </p:sp>
      <p:graphicFrame>
        <p:nvGraphicFramePr>
          <p:cNvPr id="37890" name="Object 4"/>
          <p:cNvGraphicFramePr>
            <a:graphicFrameLocks noGrp="1" noChangeAspect="1"/>
          </p:cNvGraphicFramePr>
          <p:nvPr>
            <p:ph sz="half" idx="4294967295"/>
          </p:nvPr>
        </p:nvGraphicFramePr>
        <p:xfrm>
          <a:off x="4038600" y="5867400"/>
          <a:ext cx="5105400" cy="1489075"/>
        </p:xfrm>
        <a:graphic>
          <a:graphicData uri="http://schemas.openxmlformats.org/presentationml/2006/ole">
            <mc:AlternateContent xmlns:mc="http://schemas.openxmlformats.org/markup-compatibility/2006">
              <mc:Choice xmlns:v="urn:schemas-microsoft-com:vml" Requires="v">
                <p:oleObj spid="_x0000_s37926" name="Visio" r:id="rId4" imgW="5057394" imgH="1474089" progId="Visio.Drawing.11">
                  <p:embed/>
                </p:oleObj>
              </mc:Choice>
              <mc:Fallback>
                <p:oleObj name="Visio" r:id="rId4" imgW="5057394" imgH="1474089"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8600" y="5867400"/>
                        <a:ext cx="5105400" cy="148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Content Placeholder 3"/>
          <p:cNvGraphicFramePr>
            <a:graphicFrameLocks/>
          </p:cNvGraphicFramePr>
          <p:nvPr/>
        </p:nvGraphicFramePr>
        <p:xfrm>
          <a:off x="1371600" y="1676400"/>
          <a:ext cx="2202636" cy="148336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Person</a:t>
                      </a:r>
                      <a:endParaRPr lang="en-US" dirty="0"/>
                    </a:p>
                  </a:txBody>
                  <a:tcPr/>
                </a:tc>
              </a:tr>
              <a:tr h="370840">
                <a:tc>
                  <a:txBody>
                    <a:bodyPr/>
                    <a:lstStyle/>
                    <a:p>
                      <a:pPr algn="l"/>
                      <a:r>
                        <a:rPr lang="en-US" dirty="0" smtClean="0"/>
                        <a:t>Chee</a:t>
                      </a:r>
                      <a:endParaRPr lang="en-US" dirty="0"/>
                    </a:p>
                  </a:txBody>
                  <a:tcPr/>
                </a:tc>
              </a:tr>
              <a:tr h="370840">
                <a:tc>
                  <a:txBody>
                    <a:bodyPr/>
                    <a:lstStyle/>
                    <a:p>
                      <a:pPr algn="l"/>
                      <a:r>
                        <a:rPr lang="en-US" dirty="0" smtClean="0"/>
                        <a:t>Lakshmi</a:t>
                      </a:r>
                      <a:endParaRPr lang="en-US" dirty="0"/>
                    </a:p>
                  </a:txBody>
                  <a:tcPr/>
                </a:tc>
              </a:tr>
              <a:tr h="370840">
                <a:tc>
                  <a:txBody>
                    <a:bodyPr/>
                    <a:lstStyle/>
                    <a:p>
                      <a:pPr algn="l"/>
                      <a:r>
                        <a:rPr lang="en-US" dirty="0" smtClean="0"/>
                        <a:t>Marsha</a:t>
                      </a:r>
                      <a:endParaRPr lang="en-US" dirty="0"/>
                    </a:p>
                  </a:txBody>
                  <a:tcPr/>
                </a:tc>
              </a:tr>
            </a:tbl>
          </a:graphicData>
        </a:graphic>
      </p:graphicFrame>
      <p:graphicFrame>
        <p:nvGraphicFramePr>
          <p:cNvPr id="6" name="Content Placeholder 3"/>
          <p:cNvGraphicFramePr>
            <a:graphicFrameLocks/>
          </p:cNvGraphicFramePr>
          <p:nvPr/>
        </p:nvGraphicFramePr>
        <p:xfrm>
          <a:off x="4191000" y="1752600"/>
          <a:ext cx="2202636" cy="111252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Vendor</a:t>
                      </a:r>
                      <a:endParaRPr lang="en-US" dirty="0"/>
                    </a:p>
                  </a:txBody>
                  <a:tcPr/>
                </a:tc>
              </a:tr>
              <a:tr h="370840">
                <a:tc>
                  <a:txBody>
                    <a:bodyPr/>
                    <a:lstStyle/>
                    <a:p>
                      <a:pPr algn="l"/>
                      <a:r>
                        <a:rPr lang="en-US" dirty="0" smtClean="0"/>
                        <a:t>IBM</a:t>
                      </a:r>
                      <a:endParaRPr lang="en-US" dirty="0"/>
                    </a:p>
                  </a:txBody>
                  <a:tcPr/>
                </a:tc>
              </a:tr>
              <a:tr h="370840">
                <a:tc>
                  <a:txBody>
                    <a:bodyPr/>
                    <a:lstStyle/>
                    <a:p>
                      <a:pPr algn="l"/>
                      <a:r>
                        <a:rPr lang="en-US" dirty="0" smtClean="0"/>
                        <a:t>Apple</a:t>
                      </a:r>
                      <a:endParaRPr lang="en-US" dirty="0"/>
                    </a:p>
                  </a:txBody>
                  <a:tcPr/>
                </a:tc>
              </a:tr>
            </a:tbl>
          </a:graphicData>
        </a:graphic>
      </p:graphicFrame>
      <p:graphicFrame>
        <p:nvGraphicFramePr>
          <p:cNvPr id="7" name="Content Placeholder 3"/>
          <p:cNvGraphicFramePr>
            <a:graphicFrameLocks/>
          </p:cNvGraphicFramePr>
          <p:nvPr/>
        </p:nvGraphicFramePr>
        <p:xfrm>
          <a:off x="7239000" y="1828800"/>
          <a:ext cx="2202636" cy="1112520"/>
        </p:xfrm>
        <a:graphic>
          <a:graphicData uri="http://schemas.openxmlformats.org/drawingml/2006/table">
            <a:tbl>
              <a:tblPr firstRow="1" bandCol="1">
                <a:tableStyleId>{21E4AEA4-8DFA-4A89-87EB-49C32662AFE0}</a:tableStyleId>
              </a:tblPr>
              <a:tblGrid>
                <a:gridCol w="2202636"/>
              </a:tblGrid>
              <a:tr h="370840">
                <a:tc>
                  <a:txBody>
                    <a:bodyPr/>
                    <a:lstStyle/>
                    <a:p>
                      <a:pPr algn="ctr"/>
                      <a:r>
                        <a:rPr lang="en-US" dirty="0" smtClean="0"/>
                        <a:t>Product</a:t>
                      </a:r>
                      <a:endParaRPr lang="en-US" dirty="0"/>
                    </a:p>
                  </a:txBody>
                  <a:tcPr/>
                </a:tc>
              </a:tr>
              <a:tr h="370840">
                <a:tc>
                  <a:txBody>
                    <a:bodyPr/>
                    <a:lstStyle/>
                    <a:p>
                      <a:pPr algn="l"/>
                      <a:r>
                        <a:rPr lang="en-US" dirty="0" smtClean="0"/>
                        <a:t>computer</a:t>
                      </a:r>
                      <a:endParaRPr lang="en-US" dirty="0"/>
                    </a:p>
                  </a:txBody>
                  <a:tcPr/>
                </a:tc>
              </a:tr>
              <a:tr h="370840">
                <a:tc>
                  <a:txBody>
                    <a:bodyPr/>
                    <a:lstStyle/>
                    <a:p>
                      <a:pPr algn="l"/>
                      <a:r>
                        <a:rPr lang="en-US" dirty="0" smtClean="0"/>
                        <a:t>monitor</a:t>
                      </a:r>
                      <a:endParaRPr lang="en-US" dirty="0"/>
                    </a:p>
                  </a:txBody>
                  <a:tcPr/>
                </a:tc>
              </a:tr>
            </a:tbl>
          </a:graphicData>
        </a:graphic>
      </p:graphicFrame>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p:txBody>
          <a:bodyPr/>
          <a:lstStyle/>
          <a:p>
            <a:r>
              <a:rPr lang="en-US" dirty="0" smtClean="0"/>
              <a:t>Cardinality Constraints</a:t>
            </a:r>
          </a:p>
        </p:txBody>
      </p:sp>
      <p:sp>
        <p:nvSpPr>
          <p:cNvPr id="90115" name="Content Placeholder 2"/>
          <p:cNvSpPr>
            <a:spLocks noGrp="1"/>
          </p:cNvSpPr>
          <p:nvPr>
            <p:ph idx="1"/>
          </p:nvPr>
        </p:nvSpPr>
        <p:spPr/>
        <p:txBody>
          <a:bodyPr/>
          <a:lstStyle/>
          <a:p>
            <a:r>
              <a:rPr lang="en-US" dirty="0" smtClean="0"/>
              <a:t>Let us confirm that our instance of Likes satisfies the required cardinality constraints</a:t>
            </a:r>
          </a:p>
          <a:p>
            <a:r>
              <a:rPr lang="en-US" dirty="0" smtClean="0"/>
              <a:t>Person: required between 1 and 5</a:t>
            </a:r>
          </a:p>
          <a:p>
            <a:pPr lvl="1"/>
            <a:r>
              <a:rPr lang="en-US" dirty="0" smtClean="0"/>
              <a:t>Chee in 1</a:t>
            </a:r>
          </a:p>
          <a:p>
            <a:pPr lvl="1"/>
            <a:r>
              <a:rPr lang="en-US" dirty="0" smtClean="0"/>
              <a:t>Lakshmi in 2</a:t>
            </a:r>
          </a:p>
          <a:p>
            <a:pPr lvl="1"/>
            <a:r>
              <a:rPr lang="en-US" dirty="0" smtClean="0"/>
              <a:t>Marsha in 3</a:t>
            </a:r>
          </a:p>
          <a:p>
            <a:r>
              <a:rPr lang="en-US" dirty="0" smtClean="0"/>
              <a:t>Product: required between 2 and 4</a:t>
            </a:r>
          </a:p>
          <a:p>
            <a:pPr lvl="1"/>
            <a:r>
              <a:rPr lang="en-US" dirty="0" smtClean="0"/>
              <a:t>Monitor in 2</a:t>
            </a:r>
          </a:p>
          <a:p>
            <a:pPr lvl="1"/>
            <a:r>
              <a:rPr lang="en-US" dirty="0" smtClean="0"/>
              <a:t>Computer in 4</a:t>
            </a:r>
          </a:p>
          <a:p>
            <a:r>
              <a:rPr lang="en-US" dirty="0" smtClean="0"/>
              <a:t>Vendor between 3 and 3</a:t>
            </a:r>
          </a:p>
          <a:p>
            <a:pPr lvl="1"/>
            <a:r>
              <a:rPr lang="en-US" dirty="0" smtClean="0"/>
              <a:t>Apple in 3</a:t>
            </a:r>
          </a:p>
          <a:p>
            <a:pPr lvl="1"/>
            <a:r>
              <a:rPr lang="en-US" dirty="0" smtClean="0"/>
              <a:t>IBM in 3</a:t>
            </a:r>
          </a:p>
          <a:p>
            <a:r>
              <a:rPr lang="en-US" dirty="0" smtClean="0"/>
              <a:t>Note that we do not have to have an entity for every possible permitted cardinality value</a:t>
            </a:r>
          </a:p>
          <a:p>
            <a:pPr lvl="1"/>
            <a:r>
              <a:rPr lang="en-US" dirty="0" smtClean="0"/>
              <a:t>For example, there is no person participating in 4 or 5 tuples</a:t>
            </a: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2"/>
          <p:cNvSpPr>
            <a:spLocks noGrp="1" noChangeArrowheads="1"/>
          </p:cNvSpPr>
          <p:nvPr>
            <p:ph type="title"/>
          </p:nvPr>
        </p:nvSpPr>
        <p:spPr/>
        <p:txBody>
          <a:bodyPr/>
          <a:lstStyle/>
          <a:p>
            <a:r>
              <a:rPr lang="en-US" dirty="0" smtClean="0"/>
              <a:t>Cardinality Constraints</a:t>
            </a:r>
          </a:p>
        </p:txBody>
      </p:sp>
      <p:sp>
        <p:nvSpPr>
          <p:cNvPr id="38916" name="Rectangle 3"/>
          <p:cNvSpPr>
            <a:spLocks noGrp="1" noChangeArrowheads="1"/>
          </p:cNvSpPr>
          <p:nvPr>
            <p:ph type="body" idx="1"/>
          </p:nvPr>
        </p:nvSpPr>
        <p:spPr/>
        <p:txBody>
          <a:bodyPr/>
          <a:lstStyle/>
          <a:p>
            <a:r>
              <a:rPr lang="en-US" dirty="0" smtClean="0"/>
              <a:t>So we can also have, expressing exactly what we had before</a:t>
            </a:r>
          </a:p>
          <a:p>
            <a:pPr lvl="1">
              <a:buFont typeface="Symbol" pitchFamily="18" charset="2"/>
              <a:buNone/>
            </a:pPr>
            <a:endParaRPr lang="en-US" dirty="0" smtClean="0"/>
          </a:p>
        </p:txBody>
      </p:sp>
      <p:graphicFrame>
        <p:nvGraphicFramePr>
          <p:cNvPr id="38914" name="Object 5"/>
          <p:cNvGraphicFramePr>
            <a:graphicFrameLocks noChangeAspect="1"/>
          </p:cNvGraphicFramePr>
          <p:nvPr/>
        </p:nvGraphicFramePr>
        <p:xfrm>
          <a:off x="2438400" y="3200400"/>
          <a:ext cx="4611688" cy="3062288"/>
        </p:xfrm>
        <a:graphic>
          <a:graphicData uri="http://schemas.openxmlformats.org/presentationml/2006/ole">
            <mc:AlternateContent xmlns:mc="http://schemas.openxmlformats.org/markup-compatibility/2006">
              <mc:Choice xmlns:v="urn:schemas-microsoft-com:vml" Requires="v">
                <p:oleObj spid="_x0000_s38950" name="Visio" r:id="rId4" imgW="4611576" imgH="3062049" progId="Visio.Drawing.11">
                  <p:embed/>
                </p:oleObj>
              </mc:Choice>
              <mc:Fallback>
                <p:oleObj name="Visio" r:id="rId4" imgW="4611576" imgH="3062049"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8400" y="3200400"/>
                        <a:ext cx="4611688" cy="306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Title 1"/>
          <p:cNvSpPr>
            <a:spLocks noGrp="1"/>
          </p:cNvSpPr>
          <p:nvPr>
            <p:ph type="title"/>
          </p:nvPr>
        </p:nvSpPr>
        <p:spPr/>
        <p:txBody>
          <a:bodyPr/>
          <a:lstStyle/>
          <a:p>
            <a:r>
              <a:rPr lang="en-US" dirty="0" smtClean="0"/>
              <a:t>Cardinality Constraints</a:t>
            </a:r>
          </a:p>
        </p:txBody>
      </p:sp>
      <p:sp>
        <p:nvSpPr>
          <p:cNvPr id="39940" name="Content Placeholder 2"/>
          <p:cNvSpPr>
            <a:spLocks noGrp="1"/>
          </p:cNvSpPr>
          <p:nvPr>
            <p:ph idx="1"/>
          </p:nvPr>
        </p:nvSpPr>
        <p:spPr/>
        <p:txBody>
          <a:bodyPr/>
          <a:lstStyle/>
          <a:p>
            <a:r>
              <a:rPr lang="en-US" dirty="0" smtClean="0"/>
              <a:t>Compare to previous notation</a:t>
            </a:r>
          </a:p>
          <a:p>
            <a:endParaRPr lang="en-US" dirty="0" smtClean="0"/>
          </a:p>
          <a:p>
            <a:endParaRPr lang="en-US" dirty="0" smtClean="0"/>
          </a:p>
        </p:txBody>
      </p:sp>
      <p:graphicFrame>
        <p:nvGraphicFramePr>
          <p:cNvPr id="39938" name="Object 6"/>
          <p:cNvGraphicFramePr>
            <a:graphicFrameLocks noChangeAspect="1"/>
          </p:cNvGraphicFramePr>
          <p:nvPr/>
        </p:nvGraphicFramePr>
        <p:xfrm>
          <a:off x="1524000" y="2057400"/>
          <a:ext cx="6788150" cy="4611688"/>
        </p:xfrm>
        <a:graphic>
          <a:graphicData uri="http://schemas.openxmlformats.org/presentationml/2006/ole">
            <mc:AlternateContent xmlns:mc="http://schemas.openxmlformats.org/markup-compatibility/2006">
              <mc:Choice xmlns:v="urn:schemas-microsoft-com:vml" Requires="v">
                <p:oleObj spid="_x0000_s39974" name="Visio" r:id="rId4" imgW="6788848" imgH="4611243" progId="Visio.Drawing.11">
                  <p:embed/>
                </p:oleObj>
              </mc:Choice>
              <mc:Fallback>
                <p:oleObj name="Visio" r:id="rId4" imgW="6788848" imgH="4611243"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0" y="2057400"/>
                        <a:ext cx="6788150" cy="4611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p:cNvSpPr>
          <p:nvPr>
            <p:ph type="title"/>
          </p:nvPr>
        </p:nvSpPr>
        <p:spPr/>
        <p:txBody>
          <a:bodyPr/>
          <a:lstStyle/>
          <a:p>
            <a:r>
              <a:rPr lang="en-US" dirty="0" smtClean="0"/>
              <a:t>A Case Study</a:t>
            </a:r>
          </a:p>
        </p:txBody>
      </p:sp>
      <p:sp>
        <p:nvSpPr>
          <p:cNvPr id="91139" name="Content Placeholder 2"/>
          <p:cNvSpPr>
            <a:spLocks noGrp="1"/>
          </p:cNvSpPr>
          <p:nvPr>
            <p:ph idx="1"/>
          </p:nvPr>
        </p:nvSpPr>
        <p:spPr/>
        <p:txBody>
          <a:bodyPr/>
          <a:lstStyle/>
          <a:p>
            <a:r>
              <a:rPr lang="en-US" dirty="0" smtClean="0"/>
              <a:t>Next, we will go through a relatively large example to make sure we know how to use ER diagrams</a:t>
            </a:r>
          </a:p>
          <a:p>
            <a:r>
              <a:rPr lang="en-US" dirty="0" smtClean="0"/>
              <a:t>We have a large application to make sure we understand all the points</a:t>
            </a:r>
          </a:p>
          <a:p>
            <a:r>
              <a:rPr lang="en-US" dirty="0" smtClean="0"/>
              <a:t>The fragment has been constructed so it exhibits interesting and important capabilities of modeling</a:t>
            </a:r>
          </a:p>
          <a:p>
            <a:r>
              <a:rPr lang="en-US" dirty="0" smtClean="0"/>
              <a:t>It will also review the concepts we have studied earlier</a:t>
            </a:r>
          </a:p>
          <a:p>
            <a:endParaRPr lang="en-US" dirty="0" smtClean="0"/>
          </a:p>
          <a:p>
            <a:r>
              <a:rPr lang="en-US" dirty="0" smtClean="0"/>
              <a:t>It is chosen based on its suitability to practice modeling using the power of ER diagrams</a:t>
            </a:r>
          </a:p>
          <a:p>
            <a:r>
              <a:rPr lang="en-US" dirty="0" smtClean="0"/>
              <a:t>It will also exercise various points, to be discussed later on how to design good relational databases</a:t>
            </a: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r>
              <a:rPr lang="en-US" dirty="0" smtClean="0"/>
              <a:t>Our Application</a:t>
            </a:r>
          </a:p>
        </p:txBody>
      </p:sp>
      <p:sp>
        <p:nvSpPr>
          <p:cNvPr id="90115" name="Rectangle 3"/>
          <p:cNvSpPr>
            <a:spLocks noGrp="1" noChangeArrowheads="1"/>
          </p:cNvSpPr>
          <p:nvPr>
            <p:ph type="body" idx="1"/>
          </p:nvPr>
        </p:nvSpPr>
        <p:spPr/>
        <p:txBody>
          <a:bodyPr/>
          <a:lstStyle/>
          <a:p>
            <a:pPr>
              <a:defRPr/>
            </a:pPr>
            <a:r>
              <a:rPr lang="en-US" dirty="0" smtClean="0"/>
              <a:t>We are supposed to design a database for a university</a:t>
            </a:r>
          </a:p>
          <a:p>
            <a:pPr>
              <a:defRPr/>
            </a:pPr>
            <a:r>
              <a:rPr lang="en-US" dirty="0" smtClean="0"/>
              <a:t>We will look at a small fragment of the application and will model it as an entity relationship diagram annotated with comments, as needed to express additional features</a:t>
            </a:r>
          </a:p>
          <a:p>
            <a:pPr>
              <a:defRPr/>
            </a:pPr>
            <a:r>
              <a:rPr lang="en-US" dirty="0" smtClean="0"/>
              <a:t>But it is still a reasonable “small” database</a:t>
            </a:r>
          </a:p>
          <a:p>
            <a:pPr>
              <a:defRPr/>
            </a:pPr>
            <a:r>
              <a:rPr lang="en-US" dirty="0" smtClean="0"/>
              <a:t>In fact, </a:t>
            </a:r>
            <a:r>
              <a:rPr lang="en-US" dirty="0" smtClean="0">
                <a:solidFill>
                  <a:schemeClr val="accent4">
                    <a:lumMod val="75000"/>
                  </a:schemeClr>
                </a:solidFill>
              </a:rPr>
              <a:t>much larger </a:t>
            </a:r>
            <a:r>
              <a:rPr lang="en-US" dirty="0" smtClean="0"/>
              <a:t>than what is commonly discussed in a course, but more realistic for modeling real applications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r>
              <a:rPr lang="en-US" dirty="0" smtClean="0"/>
              <a:t>Entity And Entity Set</a:t>
            </a:r>
          </a:p>
        </p:txBody>
      </p:sp>
      <p:sp>
        <p:nvSpPr>
          <p:cNvPr id="1028" name="Rectangle 3"/>
          <p:cNvSpPr>
            <a:spLocks noGrp="1" noChangeArrowheads="1"/>
          </p:cNvSpPr>
          <p:nvPr>
            <p:ph type="body" sz="half" idx="1"/>
          </p:nvPr>
        </p:nvSpPr>
        <p:spPr/>
        <p:txBody>
          <a:bodyPr/>
          <a:lstStyle/>
          <a:p>
            <a:r>
              <a:rPr lang="en-US" dirty="0" smtClean="0"/>
              <a:t>Pictorially, an entity set is denoted by a </a:t>
            </a:r>
            <a:r>
              <a:rPr lang="en-US" b="1" i="1" dirty="0" smtClean="0">
                <a:solidFill>
                  <a:srgbClr val="FF0000"/>
                </a:solidFill>
              </a:rPr>
              <a:t>rectangle</a:t>
            </a:r>
            <a:r>
              <a:rPr lang="en-US" dirty="0" smtClean="0"/>
              <a:t> with its type written inside</a:t>
            </a:r>
          </a:p>
          <a:p>
            <a:r>
              <a:rPr lang="en-US" dirty="0" smtClean="0"/>
              <a:t>By convention, singular noun, though we may not adhere to this convention if not adhering to it makes things clearer</a:t>
            </a:r>
          </a:p>
          <a:p>
            <a:r>
              <a:rPr lang="en-US" dirty="0" smtClean="0"/>
              <a:t>By convention, capitalized, or all capitals, if acronym</a:t>
            </a:r>
          </a:p>
          <a:p>
            <a:endParaRPr lang="en-US" sz="2000" dirty="0" smtClean="0"/>
          </a:p>
        </p:txBody>
      </p:sp>
      <p:graphicFrame>
        <p:nvGraphicFramePr>
          <p:cNvPr id="1026" name="Object 4"/>
          <p:cNvGraphicFramePr>
            <a:graphicFrameLocks noGrp="1" noChangeAspect="1"/>
          </p:cNvGraphicFramePr>
          <p:nvPr>
            <p:ph sz="half" idx="2"/>
          </p:nvPr>
        </p:nvGraphicFramePr>
        <p:xfrm>
          <a:off x="4343400" y="4648200"/>
          <a:ext cx="1403350" cy="603250"/>
        </p:xfrm>
        <a:graphic>
          <a:graphicData uri="http://schemas.openxmlformats.org/presentationml/2006/ole">
            <mc:AlternateContent xmlns:mc="http://schemas.openxmlformats.org/markup-compatibility/2006">
              <mc:Choice xmlns:v="urn:schemas-microsoft-com:vml" Requires="v">
                <p:oleObj spid="_x0000_s1062" name="Visio" r:id="rId4" imgW="1403223" imgH="603123" progId="Visio.Drawing.11">
                  <p:embed/>
                </p:oleObj>
              </mc:Choice>
              <mc:Fallback>
                <p:oleObj name="Visio" r:id="rId4" imgW="1403223" imgH="6031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43400" y="4648200"/>
                        <a:ext cx="1403350" cy="603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p:txBody>
          <a:bodyPr/>
          <a:lstStyle/>
          <a:p>
            <a:r>
              <a:rPr lang="en-US" dirty="0" smtClean="0"/>
              <a:t>Our Application</a:t>
            </a:r>
          </a:p>
        </p:txBody>
      </p:sp>
      <p:sp>
        <p:nvSpPr>
          <p:cNvPr id="93187" name="Rectangle 3"/>
          <p:cNvSpPr>
            <a:spLocks noGrp="1" noChangeArrowheads="1"/>
          </p:cNvSpPr>
          <p:nvPr>
            <p:ph type="body" idx="1"/>
          </p:nvPr>
        </p:nvSpPr>
        <p:spPr/>
        <p:txBody>
          <a:bodyPr/>
          <a:lstStyle/>
          <a:p>
            <a:pPr>
              <a:lnSpc>
                <a:spcPct val="80000"/>
              </a:lnSpc>
            </a:pPr>
            <a:r>
              <a:rPr lang="en-US" dirty="0" smtClean="0"/>
              <a:t>Our understanding of the application will be described in a narrative form</a:t>
            </a:r>
          </a:p>
          <a:p>
            <a:pPr>
              <a:lnSpc>
                <a:spcPct val="80000"/>
              </a:lnSpc>
            </a:pPr>
            <a:r>
              <a:rPr lang="en-US" dirty="0" smtClean="0"/>
              <a:t>While we do this, we construct the ER diagram</a:t>
            </a:r>
          </a:p>
          <a:p>
            <a:pPr>
              <a:lnSpc>
                <a:spcPct val="80000"/>
              </a:lnSpc>
            </a:pPr>
            <a:r>
              <a:rPr lang="en-US" dirty="0" smtClean="0"/>
              <a:t>For ease of exposition (technical reasons only: limitations of the projection equipment) we look at the resulting ER diagram and construct it in pieces</a:t>
            </a:r>
          </a:p>
          <a:p>
            <a:pPr>
              <a:lnSpc>
                <a:spcPct val="80000"/>
              </a:lnSpc>
            </a:pPr>
            <a:r>
              <a:rPr lang="en-US" dirty="0" smtClean="0"/>
              <a:t>We will pick some syntax for annotations, as this is not standard</a:t>
            </a:r>
          </a:p>
          <a:p>
            <a:pPr>
              <a:lnSpc>
                <a:spcPct val="80000"/>
              </a:lnSpc>
            </a:pPr>
            <a:r>
              <a:rPr lang="en-US" dirty="0" smtClean="0"/>
              <a:t>One may try and write the annotations on the diagram itself using appropriate phrasing, but this will make our example too cluttered</a:t>
            </a:r>
          </a:p>
          <a:p>
            <a:pPr>
              <a:lnSpc>
                <a:spcPct val="80000"/>
              </a:lnSpc>
            </a:pPr>
            <a:endParaRPr lang="en-US" dirty="0" smtClean="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Title 1"/>
          <p:cNvSpPr>
            <a:spLocks noGrp="1"/>
          </p:cNvSpPr>
          <p:nvPr>
            <p:ph type="title"/>
          </p:nvPr>
        </p:nvSpPr>
        <p:spPr/>
        <p:txBody>
          <a:bodyPr/>
          <a:lstStyle/>
          <a:p>
            <a:r>
              <a:rPr lang="en-US" dirty="0" smtClean="0"/>
              <a:t>Building The ER Diagram</a:t>
            </a:r>
          </a:p>
        </p:txBody>
      </p:sp>
      <p:sp>
        <p:nvSpPr>
          <p:cNvPr id="40964" name="Content Placeholder 2"/>
          <p:cNvSpPr>
            <a:spLocks noGrp="1"/>
          </p:cNvSpPr>
          <p:nvPr>
            <p:ph idx="1"/>
          </p:nvPr>
        </p:nvSpPr>
        <p:spPr>
          <a:xfrm>
            <a:off x="685800" y="1219200"/>
            <a:ext cx="8534400" cy="533400"/>
          </a:xfrm>
        </p:spPr>
        <p:txBody>
          <a:bodyPr/>
          <a:lstStyle/>
          <a:p>
            <a:r>
              <a:rPr lang="en-US" dirty="0" smtClean="0"/>
              <a:t>We describe the application in stages, getting:</a:t>
            </a:r>
          </a:p>
        </p:txBody>
      </p:sp>
      <p:graphicFrame>
        <p:nvGraphicFramePr>
          <p:cNvPr id="40962" name="Object 3"/>
          <p:cNvGraphicFramePr>
            <a:graphicFrameLocks noChangeAspect="1"/>
          </p:cNvGraphicFramePr>
          <p:nvPr/>
        </p:nvGraphicFramePr>
        <p:xfrm>
          <a:off x="685800" y="2057400"/>
          <a:ext cx="8532813" cy="5146675"/>
        </p:xfrm>
        <a:graphic>
          <a:graphicData uri="http://schemas.openxmlformats.org/presentationml/2006/ole">
            <mc:AlternateContent xmlns:mc="http://schemas.openxmlformats.org/markup-compatibility/2006">
              <mc:Choice xmlns:v="urn:schemas-microsoft-com:vml" Requires="v">
                <p:oleObj spid="_x0000_s40998" name="Visio" r:id="rId4" imgW="15407926" imgH="9292828" progId="Visio.Drawing.11">
                  <p:embed/>
                </p:oleObj>
              </mc:Choice>
              <mc:Fallback>
                <p:oleObj name="Visio" r:id="rId4" imgW="15407926" imgH="9292828"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2057400"/>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lstStyle/>
          <a:p>
            <a:r>
              <a:rPr lang="en-US" dirty="0" smtClean="0"/>
              <a:t>Horse</a:t>
            </a:r>
          </a:p>
        </p:txBody>
      </p:sp>
      <p:sp>
        <p:nvSpPr>
          <p:cNvPr id="94211" name="Rectangle 3"/>
          <p:cNvSpPr>
            <a:spLocks noGrp="1" noChangeArrowheads="1"/>
          </p:cNvSpPr>
          <p:nvPr>
            <p:ph type="body" idx="1"/>
          </p:nvPr>
        </p:nvSpPr>
        <p:spPr/>
        <p:txBody>
          <a:bodyPr/>
          <a:lstStyle/>
          <a:p>
            <a:r>
              <a:rPr lang="en-US" b="1" i="1" dirty="0" smtClean="0">
                <a:solidFill>
                  <a:srgbClr val="FC0128"/>
                </a:solidFill>
              </a:rPr>
              <a:t>Horse</a:t>
            </a:r>
            <a:r>
              <a:rPr lang="en-US" dirty="0" smtClean="0"/>
              <a:t>; entity set</a:t>
            </a:r>
          </a:p>
          <a:p>
            <a:r>
              <a:rPr lang="en-US" dirty="0" smtClean="0"/>
              <a:t>Attributes:</a:t>
            </a:r>
          </a:p>
          <a:p>
            <a:pPr lvl="1"/>
            <a:r>
              <a:rPr lang="en-US" b="1" i="1" dirty="0" smtClean="0">
                <a:solidFill>
                  <a:srgbClr val="FC0128"/>
                </a:solidFill>
              </a:rPr>
              <a:t>Name</a:t>
            </a:r>
          </a:p>
          <a:p>
            <a:r>
              <a:rPr lang="en-US" dirty="0" smtClean="0"/>
              <a:t>Constraints</a:t>
            </a:r>
          </a:p>
          <a:p>
            <a:pPr lvl="1"/>
            <a:r>
              <a:rPr lang="en-US" dirty="0" smtClean="0">
                <a:solidFill>
                  <a:schemeClr val="folHlink"/>
                </a:solidFill>
              </a:rPr>
              <a:t>Primary Key: Name</a:t>
            </a: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2"/>
          <p:cNvSpPr>
            <a:spLocks noGrp="1" noChangeArrowheads="1"/>
          </p:cNvSpPr>
          <p:nvPr>
            <p:ph type="title"/>
          </p:nvPr>
        </p:nvSpPr>
        <p:spPr/>
        <p:txBody>
          <a:bodyPr/>
          <a:lstStyle/>
          <a:p>
            <a:r>
              <a:rPr lang="en-US" dirty="0" smtClean="0"/>
              <a:t>Our ER Diagram</a:t>
            </a:r>
          </a:p>
        </p:txBody>
      </p:sp>
      <p:graphicFrame>
        <p:nvGraphicFramePr>
          <p:cNvPr id="41986"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2022"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p:cNvSpPr>
            <a:spLocks noGrp="1"/>
          </p:cNvSpPr>
          <p:nvPr>
            <p:ph type="title"/>
          </p:nvPr>
        </p:nvSpPr>
        <p:spPr/>
        <p:txBody>
          <a:bodyPr/>
          <a:lstStyle/>
          <a:p>
            <a:r>
              <a:rPr lang="en-US" dirty="0" smtClean="0"/>
              <a:t>Horse</a:t>
            </a:r>
          </a:p>
        </p:txBody>
      </p:sp>
      <p:sp>
        <p:nvSpPr>
          <p:cNvPr id="95235" name="Content Placeholder 2"/>
          <p:cNvSpPr>
            <a:spLocks noGrp="1"/>
          </p:cNvSpPr>
          <p:nvPr>
            <p:ph idx="1"/>
          </p:nvPr>
        </p:nvSpPr>
        <p:spPr/>
        <p:txBody>
          <a:bodyPr/>
          <a:lstStyle/>
          <a:p>
            <a:r>
              <a:rPr lang="en-US" dirty="0" smtClean="0"/>
              <a:t>We should specify what is the domain of each attribute, in this case, Name only</a:t>
            </a:r>
          </a:p>
          <a:p>
            <a:r>
              <a:rPr lang="en-US" dirty="0" smtClean="0"/>
              <a:t>We will generally not do it in our example, as there is nothing interesting in it</a:t>
            </a:r>
          </a:p>
          <a:p>
            <a:pPr lvl="1"/>
            <a:r>
              <a:rPr lang="en-US" dirty="0" smtClean="0"/>
              <a:t>We could say that Name is an alphabetic string of at most 100 characters, for example</a:t>
            </a: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r>
              <a:rPr lang="en-US" dirty="0" smtClean="0"/>
              <a:t>Person</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Person</a:t>
            </a:r>
            <a:r>
              <a:rPr lang="en-US" dirty="0" smtClean="0"/>
              <a:t>; entity set</a:t>
            </a:r>
          </a:p>
          <a:p>
            <a:pPr>
              <a:defRPr/>
            </a:pPr>
            <a:r>
              <a:rPr lang="en-US" dirty="0" smtClean="0"/>
              <a:t>Attributes:</a:t>
            </a:r>
          </a:p>
          <a:p>
            <a:pPr lvl="1">
              <a:defRPr/>
            </a:pPr>
            <a:r>
              <a:rPr lang="en-US" b="1" i="1" dirty="0" smtClean="0">
                <a:solidFill>
                  <a:srgbClr val="FC0128"/>
                </a:solidFill>
              </a:rPr>
              <a:t>Child</a:t>
            </a:r>
            <a:r>
              <a:rPr lang="en-US" i="1" dirty="0" smtClean="0">
                <a:solidFill>
                  <a:schemeClr val="accent4">
                    <a:lumMod val="75000"/>
                  </a:schemeClr>
                </a:solidFill>
              </a:rPr>
              <a:t>; a multivalued attribute</a:t>
            </a:r>
          </a:p>
          <a:p>
            <a:pPr lvl="1">
              <a:defRPr/>
            </a:pPr>
            <a:r>
              <a:rPr lang="en-US" b="1" i="1" dirty="0" smtClean="0">
                <a:solidFill>
                  <a:srgbClr val="FC0128"/>
                </a:solidFill>
              </a:rPr>
              <a:t>ID#</a:t>
            </a:r>
          </a:p>
          <a:p>
            <a:pPr lvl="1">
              <a:defRPr/>
            </a:pPr>
            <a:r>
              <a:rPr lang="en-US" b="1" i="1" dirty="0" smtClean="0">
                <a:solidFill>
                  <a:srgbClr val="FC0128"/>
                </a:solidFill>
              </a:rPr>
              <a:t>SS#</a:t>
            </a:r>
          </a:p>
          <a:p>
            <a:pPr lvl="1">
              <a:defRPr/>
            </a:pPr>
            <a:r>
              <a:rPr lang="en-US" b="1" i="1" dirty="0" smtClean="0">
                <a:solidFill>
                  <a:srgbClr val="FC0128"/>
                </a:solidFill>
              </a:rPr>
              <a:t>Name</a:t>
            </a:r>
            <a:r>
              <a:rPr lang="en-US" i="1" dirty="0" smtClean="0">
                <a:solidFill>
                  <a:schemeClr val="accent4">
                    <a:lumMod val="75000"/>
                  </a:schemeClr>
                </a:solidFill>
              </a:rPr>
              <a:t>; composite attribute, consisting of</a:t>
            </a:r>
          </a:p>
          <a:p>
            <a:pPr lvl="2">
              <a:defRPr/>
            </a:pPr>
            <a:r>
              <a:rPr lang="en-US" b="1" i="1" dirty="0" smtClean="0">
                <a:solidFill>
                  <a:srgbClr val="FC0128"/>
                </a:solidFill>
              </a:rPr>
              <a:t>FN</a:t>
            </a:r>
          </a:p>
          <a:p>
            <a:pPr lvl="2">
              <a:defRPr/>
            </a:pPr>
            <a:r>
              <a:rPr lang="en-US" b="1" i="1" dirty="0" smtClean="0">
                <a:solidFill>
                  <a:srgbClr val="FC0128"/>
                </a:solidFill>
              </a:rPr>
              <a:t>LN</a:t>
            </a:r>
          </a:p>
          <a:p>
            <a:pPr lvl="1">
              <a:defRPr/>
            </a:pPr>
            <a:r>
              <a:rPr lang="en-US" b="1" i="1" dirty="0" smtClean="0">
                <a:solidFill>
                  <a:srgbClr val="FC0128"/>
                </a:solidFill>
              </a:rPr>
              <a:t>DOB</a:t>
            </a:r>
          </a:p>
          <a:p>
            <a:pPr lvl="1">
              <a:defRPr/>
            </a:pPr>
            <a:r>
              <a:rPr lang="en-US" b="1" i="1" dirty="0" smtClean="0">
                <a:solidFill>
                  <a:srgbClr val="FC0128"/>
                </a:solidFill>
              </a:rPr>
              <a:t>Age</a:t>
            </a:r>
            <a:r>
              <a:rPr lang="en-US" i="1" dirty="0" smtClean="0">
                <a:solidFill>
                  <a:schemeClr val="accent4">
                    <a:lumMod val="75000"/>
                  </a:schemeClr>
                </a:solidFill>
              </a:rPr>
              <a:t>; derived attribute </a:t>
            </a:r>
            <a:r>
              <a:rPr lang="en-US" dirty="0" smtClean="0">
                <a:solidFill>
                  <a:schemeClr val="accent4">
                    <a:lumMod val="75000"/>
                  </a:schemeClr>
                </a:solidFill>
              </a:rPr>
              <a:t>(we should state how it is computed)</a:t>
            </a:r>
          </a:p>
          <a:p>
            <a:pPr>
              <a:defRPr/>
            </a:pPr>
            <a:r>
              <a:rPr lang="en-US" dirty="0" smtClean="0"/>
              <a:t>Constraints</a:t>
            </a:r>
          </a:p>
          <a:p>
            <a:pPr lvl="1">
              <a:defRPr/>
            </a:pPr>
            <a:r>
              <a:rPr lang="en-US" dirty="0" smtClean="0">
                <a:solidFill>
                  <a:schemeClr val="folHlink"/>
                </a:solidFill>
              </a:rPr>
              <a:t>Primary Key: ID#</a:t>
            </a:r>
          </a:p>
          <a:p>
            <a:pPr lvl="1">
              <a:defRPr/>
            </a:pPr>
            <a:r>
              <a:rPr lang="en-US" dirty="0" smtClean="0">
                <a:solidFill>
                  <a:schemeClr val="folHlink"/>
                </a:solidFill>
              </a:rPr>
              <a:t>Unique: SS#  (Note that this must be stated in words as we do not have a way of marking the diagram directly)</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Grp="1" noChangeArrowheads="1"/>
          </p:cNvSpPr>
          <p:nvPr>
            <p:ph type="title"/>
          </p:nvPr>
        </p:nvSpPr>
        <p:spPr/>
        <p:txBody>
          <a:bodyPr/>
          <a:lstStyle/>
          <a:p>
            <a:r>
              <a:rPr lang="en-US" dirty="0" smtClean="0"/>
              <a:t>Our ER Diagram</a:t>
            </a:r>
          </a:p>
        </p:txBody>
      </p:sp>
      <p:graphicFrame>
        <p:nvGraphicFramePr>
          <p:cNvPr id="43010"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3046"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p:cNvSpPr>
            <a:spLocks noGrp="1"/>
          </p:cNvSpPr>
          <p:nvPr>
            <p:ph type="title"/>
          </p:nvPr>
        </p:nvSpPr>
        <p:spPr/>
        <p:txBody>
          <a:bodyPr/>
          <a:lstStyle/>
          <a:p>
            <a:r>
              <a:rPr lang="en-US" dirty="0" smtClean="0"/>
              <a:t>Person</a:t>
            </a:r>
          </a:p>
        </p:txBody>
      </p:sp>
      <p:sp>
        <p:nvSpPr>
          <p:cNvPr id="97283" name="Content Placeholder 2"/>
          <p:cNvSpPr>
            <a:spLocks noGrp="1"/>
          </p:cNvSpPr>
          <p:nvPr>
            <p:ph idx="1"/>
          </p:nvPr>
        </p:nvSpPr>
        <p:spPr/>
        <p:txBody>
          <a:bodyPr/>
          <a:lstStyle/>
          <a:p>
            <a:r>
              <a:rPr lang="en-US" dirty="0" smtClean="0"/>
              <a:t>Since ID# is the primary key (consisting here of one attribute), we will consistently identify a person using the value of this attribute (for later implementation as a relational database)</a:t>
            </a:r>
          </a:p>
          <a:p>
            <a:r>
              <a:rPr lang="en-US" dirty="0" smtClean="0"/>
              <a:t>Since SS# is unique, no two persons will have the same SS# (and we need to tell the database that property, so it can be enforced)</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p:txBody>
          <a:bodyPr/>
          <a:lstStyle/>
          <a:p>
            <a:r>
              <a:rPr lang="en-US" dirty="0" smtClean="0"/>
              <a:t>Automobile</a:t>
            </a:r>
          </a:p>
        </p:txBody>
      </p:sp>
      <p:sp>
        <p:nvSpPr>
          <p:cNvPr id="98307" name="Rectangle 3"/>
          <p:cNvSpPr>
            <a:spLocks noGrp="1" noChangeArrowheads="1"/>
          </p:cNvSpPr>
          <p:nvPr>
            <p:ph type="body" idx="1"/>
          </p:nvPr>
        </p:nvSpPr>
        <p:spPr/>
        <p:txBody>
          <a:bodyPr/>
          <a:lstStyle/>
          <a:p>
            <a:r>
              <a:rPr lang="en-US" b="1" i="1" dirty="0" smtClean="0">
                <a:solidFill>
                  <a:srgbClr val="FC0128"/>
                </a:solidFill>
              </a:rPr>
              <a:t>Automobile</a:t>
            </a:r>
            <a:r>
              <a:rPr lang="en-US" dirty="0" smtClean="0"/>
              <a:t>; entity set</a:t>
            </a:r>
          </a:p>
          <a:p>
            <a:r>
              <a:rPr lang="en-US" dirty="0" smtClean="0"/>
              <a:t>Attributes:</a:t>
            </a:r>
          </a:p>
          <a:p>
            <a:pPr lvl="1"/>
            <a:r>
              <a:rPr lang="en-US" b="1" i="1" dirty="0" smtClean="0">
                <a:solidFill>
                  <a:srgbClr val="FC0128"/>
                </a:solidFill>
              </a:rPr>
              <a:t>Model</a:t>
            </a:r>
          </a:p>
          <a:p>
            <a:pPr lvl="1"/>
            <a:r>
              <a:rPr lang="en-US" b="1" i="1" dirty="0" smtClean="0">
                <a:solidFill>
                  <a:srgbClr val="FC0128"/>
                </a:solidFill>
              </a:rPr>
              <a:t>Year</a:t>
            </a:r>
          </a:p>
          <a:p>
            <a:pPr lvl="1"/>
            <a:r>
              <a:rPr lang="en-US" b="1" i="1" dirty="0" smtClean="0">
                <a:solidFill>
                  <a:srgbClr val="FC0128"/>
                </a:solidFill>
              </a:rPr>
              <a:t>Weight</a:t>
            </a:r>
          </a:p>
          <a:p>
            <a:r>
              <a:rPr lang="en-US" dirty="0" smtClean="0"/>
              <a:t>Constraints</a:t>
            </a:r>
          </a:p>
          <a:p>
            <a:pPr lvl="1"/>
            <a:r>
              <a:rPr lang="en-US" dirty="0" smtClean="0">
                <a:solidFill>
                  <a:schemeClr val="folHlink"/>
                </a:solidFill>
              </a:rPr>
              <a:t>Primary Key: Model,Year</a:t>
            </a:r>
          </a:p>
          <a:p>
            <a:pPr lvl="1"/>
            <a:endParaRPr lang="en-US" dirty="0" smtClean="0">
              <a:solidFill>
                <a:schemeClr val="folHlink"/>
              </a:solidFill>
            </a:endParaRPr>
          </a:p>
          <a:p>
            <a:pPr lvl="1"/>
            <a:endParaRPr lang="en-US" dirty="0" smtClean="0">
              <a:solidFill>
                <a:schemeClr val="folHlink"/>
              </a:solidFill>
            </a:endParaRPr>
          </a:p>
          <a:p>
            <a:pPr lvl="1"/>
            <a:endParaRPr lang="en-US" dirty="0" smtClean="0">
              <a:solidFill>
                <a:schemeClr val="folHlink"/>
              </a:solidFill>
            </a:endParaRPr>
          </a:p>
          <a:p>
            <a:r>
              <a:rPr lang="en-US" dirty="0" smtClean="0">
                <a:solidFill>
                  <a:schemeClr val="folHlink"/>
                </a:solidFill>
              </a:rPr>
              <a:t>Note: Automobile is a “catalog entry”</a:t>
            </a:r>
          </a:p>
          <a:p>
            <a:pPr lvl="1"/>
            <a:r>
              <a:rPr lang="en-US" dirty="0" smtClean="0">
                <a:solidFill>
                  <a:schemeClr val="folHlink"/>
                </a:solidFill>
              </a:rPr>
              <a:t>It is not a specific “physical car”</a:t>
            </a: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p:cNvSpPr>
            <a:spLocks noGrp="1" noChangeArrowheads="1"/>
          </p:cNvSpPr>
          <p:nvPr>
            <p:ph type="title"/>
          </p:nvPr>
        </p:nvSpPr>
        <p:spPr/>
        <p:txBody>
          <a:bodyPr/>
          <a:lstStyle/>
          <a:p>
            <a:r>
              <a:rPr lang="en-US" dirty="0" smtClean="0"/>
              <a:t>Our ER Diagram</a:t>
            </a:r>
          </a:p>
        </p:txBody>
      </p:sp>
      <p:graphicFrame>
        <p:nvGraphicFramePr>
          <p:cNvPr id="44034"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4070"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Rectangle 2"/>
          <p:cNvSpPr>
            <a:spLocks noGrp="1" noChangeArrowheads="1"/>
          </p:cNvSpPr>
          <p:nvPr>
            <p:ph type="title"/>
          </p:nvPr>
        </p:nvSpPr>
        <p:spPr/>
        <p:txBody>
          <a:bodyPr/>
          <a:lstStyle/>
          <a:p>
            <a:r>
              <a:rPr lang="en-US" dirty="0" smtClean="0"/>
              <a:t>Attribute</a:t>
            </a:r>
          </a:p>
        </p:txBody>
      </p:sp>
      <p:sp>
        <p:nvSpPr>
          <p:cNvPr id="2052" name="Rectangle 3"/>
          <p:cNvSpPr>
            <a:spLocks noGrp="1" noChangeArrowheads="1"/>
          </p:cNvSpPr>
          <p:nvPr>
            <p:ph type="body" sz="half" idx="1"/>
          </p:nvPr>
        </p:nvSpPr>
        <p:spPr>
          <a:xfrm>
            <a:off x="685800" y="1219200"/>
            <a:ext cx="8534400" cy="3962400"/>
          </a:xfrm>
        </p:spPr>
        <p:txBody>
          <a:bodyPr/>
          <a:lstStyle/>
          <a:p>
            <a:r>
              <a:rPr lang="en-US" dirty="0" smtClean="0"/>
              <a:t>An entity may have (and in general has) a set of zero or more </a:t>
            </a:r>
            <a:r>
              <a:rPr lang="en-US" b="1" i="1" dirty="0" smtClean="0">
                <a:solidFill>
                  <a:srgbClr val="FC0128"/>
                </a:solidFill>
              </a:rPr>
              <a:t>attributes</a:t>
            </a:r>
            <a:r>
              <a:rPr lang="en-US" dirty="0" smtClean="0"/>
              <a:t>, which are some properties</a:t>
            </a:r>
          </a:p>
          <a:p>
            <a:r>
              <a:rPr lang="en-US" dirty="0" smtClean="0"/>
              <a:t>Each attribute is drawn from some domain (such as integers) possibly augmented by </a:t>
            </a:r>
            <a:r>
              <a:rPr lang="en-US" b="1" dirty="0" smtClean="0">
                <a:solidFill>
                  <a:srgbClr val="FF0000"/>
                </a:solidFill>
              </a:rPr>
              <a:t>NULL</a:t>
            </a:r>
            <a:r>
              <a:rPr lang="en-US" dirty="0" smtClean="0"/>
              <a:t> (more about NULLs later)</a:t>
            </a:r>
          </a:p>
          <a:p>
            <a:r>
              <a:rPr lang="en-US" dirty="0" smtClean="0"/>
              <a:t>All entities in an entity set have the same set of properties, though not generally with the same values</a:t>
            </a:r>
          </a:p>
          <a:p>
            <a:r>
              <a:rPr lang="en-US" dirty="0" smtClean="0"/>
              <a:t>Attributes of an entity are written in ellipses (for now solid lines) connected to the entity</a:t>
            </a:r>
          </a:p>
          <a:p>
            <a:pPr lvl="1"/>
            <a:r>
              <a:rPr lang="en-US" dirty="0" smtClean="0"/>
              <a:t>Example: FN: “First Name.” LN: “Last Name.” DOB: “Date of Birth.”</a:t>
            </a:r>
          </a:p>
        </p:txBody>
      </p:sp>
      <p:graphicFrame>
        <p:nvGraphicFramePr>
          <p:cNvPr id="2050" name="Object 4"/>
          <p:cNvGraphicFramePr>
            <a:graphicFrameLocks noGrp="1" noChangeAspect="1"/>
          </p:cNvGraphicFramePr>
          <p:nvPr>
            <p:ph sz="half" idx="2"/>
          </p:nvPr>
        </p:nvGraphicFramePr>
        <p:xfrm>
          <a:off x="2667000" y="5562600"/>
          <a:ext cx="4603750" cy="1517650"/>
        </p:xfrm>
        <a:graphic>
          <a:graphicData uri="http://schemas.openxmlformats.org/presentationml/2006/ole">
            <mc:AlternateContent xmlns:mc="http://schemas.openxmlformats.org/markup-compatibility/2006">
              <mc:Choice xmlns:v="urn:schemas-microsoft-com:vml" Requires="v">
                <p:oleObj spid="_x0000_s2086" name="Visio" r:id="rId4" imgW="4603623" imgH="1517523" progId="Visio.Drawing.11">
                  <p:embed/>
                </p:oleObj>
              </mc:Choice>
              <mc:Fallback>
                <p:oleObj name="Visio" r:id="rId4" imgW="4603623" imgH="15175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7000" y="5562600"/>
                        <a:ext cx="4603750" cy="151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r>
              <a:rPr lang="en-US" dirty="0" smtClean="0"/>
              <a:t>Likes</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Likes</a:t>
            </a:r>
            <a:r>
              <a:rPr lang="en-US" dirty="0" smtClean="0"/>
              <a:t>; relationship</a:t>
            </a:r>
          </a:p>
          <a:p>
            <a:pPr>
              <a:defRPr/>
            </a:pPr>
            <a:r>
              <a:rPr lang="en-US" dirty="0" smtClean="0"/>
              <a:t>Relationship among/between:</a:t>
            </a:r>
          </a:p>
          <a:p>
            <a:pPr lvl="1">
              <a:defRPr/>
            </a:pPr>
            <a:r>
              <a:rPr lang="en-US" b="1" i="1" dirty="0" smtClean="0">
                <a:solidFill>
                  <a:srgbClr val="FF0000"/>
                </a:solidFill>
              </a:rPr>
              <a:t>Person</a:t>
            </a:r>
          </a:p>
          <a:p>
            <a:pPr lvl="1">
              <a:defRPr/>
            </a:pPr>
            <a:r>
              <a:rPr lang="en-US" b="1" i="1" dirty="0" smtClean="0">
                <a:solidFill>
                  <a:srgbClr val="FF0000"/>
                </a:solidFill>
              </a:rPr>
              <a:t>Automobile</a:t>
            </a:r>
          </a:p>
          <a:p>
            <a:pPr>
              <a:defRPr/>
            </a:pPr>
            <a:r>
              <a:rPr lang="en-US" dirty="0" smtClean="0"/>
              <a:t>Attributes</a:t>
            </a:r>
          </a:p>
          <a:p>
            <a:pPr>
              <a:defRPr/>
            </a:pPr>
            <a:r>
              <a:rPr lang="en-US" dirty="0" smtClean="0">
                <a:solidFill>
                  <a:schemeClr val="accent4">
                    <a:lumMod val="75000"/>
                  </a:schemeClr>
                </a:solidFill>
              </a:rPr>
              <a:t>Constraints</a:t>
            </a: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2"/>
          <p:cNvSpPr>
            <a:spLocks noGrp="1" noChangeArrowheads="1"/>
          </p:cNvSpPr>
          <p:nvPr>
            <p:ph type="title"/>
          </p:nvPr>
        </p:nvSpPr>
        <p:spPr/>
        <p:txBody>
          <a:bodyPr/>
          <a:lstStyle/>
          <a:p>
            <a:r>
              <a:rPr lang="en-US" dirty="0" smtClean="0"/>
              <a:t>Our ER Diagram</a:t>
            </a:r>
          </a:p>
        </p:txBody>
      </p:sp>
      <p:graphicFrame>
        <p:nvGraphicFramePr>
          <p:cNvPr id="45058"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5094"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p:cNvSpPr>
          <p:nvPr>
            <p:ph type="title"/>
          </p:nvPr>
        </p:nvSpPr>
        <p:spPr/>
        <p:txBody>
          <a:bodyPr/>
          <a:lstStyle/>
          <a:p>
            <a:r>
              <a:rPr lang="en-US" dirty="0" smtClean="0"/>
              <a:t>Likes</a:t>
            </a:r>
          </a:p>
        </p:txBody>
      </p:sp>
      <p:sp>
        <p:nvSpPr>
          <p:cNvPr id="100355" name="Content Placeholder 2"/>
          <p:cNvSpPr>
            <a:spLocks noGrp="1"/>
          </p:cNvSpPr>
          <p:nvPr>
            <p:ph idx="1"/>
          </p:nvPr>
        </p:nvSpPr>
        <p:spPr/>
        <p:txBody>
          <a:bodyPr/>
          <a:lstStyle/>
          <a:p>
            <a:r>
              <a:rPr lang="en-US" dirty="0" smtClean="0"/>
              <a:t>This relationship has no attributes</a:t>
            </a:r>
          </a:p>
          <a:p>
            <a:r>
              <a:rPr lang="en-US" dirty="0" smtClean="0"/>
              <a:t>This relationship has no constraints</a:t>
            </a:r>
          </a:p>
          <a:p>
            <a:r>
              <a:rPr lang="en-US" dirty="0" smtClean="0"/>
              <a:t>This relationship is a general many-to-many relationship (as we have not said otherwise)</a:t>
            </a:r>
          </a:p>
          <a:p>
            <a:r>
              <a:rPr lang="en-US" dirty="0" smtClean="0"/>
              <a:t>This relationship does not have any cardinality constraints</a:t>
            </a: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r>
              <a:rPr lang="en-US" dirty="0" smtClean="0"/>
              <a:t>Car</a:t>
            </a:r>
          </a:p>
        </p:txBody>
      </p:sp>
      <p:sp>
        <p:nvSpPr>
          <p:cNvPr id="101379" name="Rectangle 3"/>
          <p:cNvSpPr>
            <a:spLocks noGrp="1" noChangeArrowheads="1"/>
          </p:cNvSpPr>
          <p:nvPr>
            <p:ph type="body" idx="1"/>
          </p:nvPr>
        </p:nvSpPr>
        <p:spPr/>
        <p:txBody>
          <a:bodyPr/>
          <a:lstStyle/>
          <a:p>
            <a:r>
              <a:rPr lang="en-US" b="1" i="1" dirty="0" smtClean="0">
                <a:solidFill>
                  <a:srgbClr val="FC0128"/>
                </a:solidFill>
              </a:rPr>
              <a:t>Car</a:t>
            </a:r>
            <a:r>
              <a:rPr lang="en-US" dirty="0" smtClean="0"/>
              <a:t>; entity set</a:t>
            </a:r>
          </a:p>
          <a:p>
            <a:r>
              <a:rPr lang="en-US" dirty="0" smtClean="0"/>
              <a:t>Attributes</a:t>
            </a:r>
          </a:p>
          <a:p>
            <a:pPr lvl="1"/>
            <a:r>
              <a:rPr lang="en-US" b="1" i="1" dirty="0" smtClean="0">
                <a:solidFill>
                  <a:srgbClr val="FC0128"/>
                </a:solidFill>
              </a:rPr>
              <a:t>VIN</a:t>
            </a:r>
          </a:p>
          <a:p>
            <a:pPr lvl="1"/>
            <a:r>
              <a:rPr lang="en-US" b="1" i="1" dirty="0" smtClean="0">
                <a:solidFill>
                  <a:srgbClr val="FC0128"/>
                </a:solidFill>
              </a:rPr>
              <a:t>Color</a:t>
            </a:r>
          </a:p>
          <a:p>
            <a:r>
              <a:rPr lang="en-US" dirty="0" smtClean="0"/>
              <a:t>Constraints</a:t>
            </a:r>
          </a:p>
          <a:p>
            <a:pPr lvl="1"/>
            <a:r>
              <a:rPr lang="en-US" dirty="0" smtClean="0">
                <a:solidFill>
                  <a:schemeClr val="folHlink"/>
                </a:solidFill>
              </a:rPr>
              <a:t>Primary Key: VIN</a:t>
            </a:r>
          </a:p>
          <a:p>
            <a:pPr lvl="1"/>
            <a:endParaRPr lang="en-US" dirty="0" smtClean="0">
              <a:solidFill>
                <a:schemeClr val="folHlink"/>
              </a:solidFill>
            </a:endParaRPr>
          </a:p>
          <a:p>
            <a:pPr lvl="1"/>
            <a:endParaRPr lang="en-US" dirty="0" smtClean="0">
              <a:solidFill>
                <a:schemeClr val="folHlink"/>
              </a:solidFill>
            </a:endParaRPr>
          </a:p>
          <a:p>
            <a:pPr lvl="1"/>
            <a:endParaRPr lang="en-US" dirty="0" smtClean="0">
              <a:solidFill>
                <a:schemeClr val="folHlink"/>
              </a:solidFill>
            </a:endParaRPr>
          </a:p>
          <a:p>
            <a:pPr lvl="1"/>
            <a:endParaRPr lang="en-US" dirty="0" smtClean="0">
              <a:solidFill>
                <a:schemeClr val="folHlink"/>
              </a:solidFill>
            </a:endParaRPr>
          </a:p>
          <a:p>
            <a:r>
              <a:rPr lang="en-US" dirty="0" smtClean="0">
                <a:solidFill>
                  <a:schemeClr val="folHlink"/>
                </a:solidFill>
              </a:rPr>
              <a:t>Note: Car is a “physical entity”</a:t>
            </a:r>
          </a:p>
          <a:p>
            <a:pPr lvl="1"/>
            <a:r>
              <a:rPr lang="en-US" dirty="0" smtClean="0">
                <a:solidFill>
                  <a:schemeClr val="folHlink"/>
                </a:solidFill>
              </a:rPr>
              <a:t>VIN stands for “Vehicle Identification Number,” which is like a Social Security Number for cars</a:t>
            </a:r>
          </a:p>
          <a:p>
            <a:pPr>
              <a:buFont typeface="Monotype Sorts" pitchFamily="2" charset="2"/>
              <a:buNone/>
            </a:pPr>
            <a:endParaRPr lang="en-US" b="1" dirty="0" smtClean="0">
              <a:solidFill>
                <a:schemeClr val="folHlink"/>
              </a:solidFill>
            </a:endParaRP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p:cNvSpPr>
            <a:spLocks noGrp="1" noChangeArrowheads="1"/>
          </p:cNvSpPr>
          <p:nvPr>
            <p:ph type="title"/>
          </p:nvPr>
        </p:nvSpPr>
        <p:spPr/>
        <p:txBody>
          <a:bodyPr/>
          <a:lstStyle/>
          <a:p>
            <a:r>
              <a:rPr lang="en-US" dirty="0" smtClean="0"/>
              <a:t>Our ER Diagram</a:t>
            </a:r>
          </a:p>
        </p:txBody>
      </p:sp>
      <p:graphicFrame>
        <p:nvGraphicFramePr>
          <p:cNvPr id="46082"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6118"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r>
              <a:rPr lang="en-US" dirty="0" smtClean="0"/>
              <a:t>Type</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Type</a:t>
            </a:r>
            <a:r>
              <a:rPr lang="en-US" dirty="0" smtClean="0"/>
              <a:t>; relationship</a:t>
            </a:r>
          </a:p>
          <a:p>
            <a:pPr>
              <a:defRPr/>
            </a:pPr>
            <a:r>
              <a:rPr lang="en-US" dirty="0" smtClean="0"/>
              <a:t>Relationship among/between:</a:t>
            </a:r>
          </a:p>
          <a:p>
            <a:pPr lvl="1">
              <a:defRPr/>
            </a:pPr>
            <a:r>
              <a:rPr lang="en-US" b="1" i="1" dirty="0" smtClean="0">
                <a:solidFill>
                  <a:srgbClr val="FF0000"/>
                </a:solidFill>
              </a:rPr>
              <a:t>Automobile</a:t>
            </a:r>
          </a:p>
          <a:p>
            <a:pPr lvl="1">
              <a:defRPr/>
            </a:pPr>
            <a:r>
              <a:rPr lang="en-US" b="1" i="1" dirty="0" smtClean="0">
                <a:solidFill>
                  <a:srgbClr val="FF0000"/>
                </a:solidFill>
              </a:rPr>
              <a:t>Car</a:t>
            </a:r>
          </a:p>
          <a:p>
            <a:pPr>
              <a:defRPr/>
            </a:pPr>
            <a:r>
              <a:rPr lang="en-US" dirty="0" smtClean="0"/>
              <a:t>Attributes</a:t>
            </a:r>
            <a:endParaRPr lang="en-US" b="1" dirty="0" smtClean="0">
              <a:solidFill>
                <a:srgbClr val="FF0000"/>
              </a:solidFill>
            </a:endParaRPr>
          </a:p>
          <a:p>
            <a:pPr>
              <a:defRPr/>
            </a:pPr>
            <a:r>
              <a:rPr lang="en-US" dirty="0" smtClean="0">
                <a:solidFill>
                  <a:schemeClr val="accent4">
                    <a:lumMod val="75000"/>
                  </a:schemeClr>
                </a:solidFill>
              </a:rPr>
              <a:t>Constraints</a:t>
            </a:r>
          </a:p>
          <a:p>
            <a:pPr lvl="1">
              <a:defRPr/>
            </a:pPr>
            <a:r>
              <a:rPr lang="en-US" dirty="0" smtClean="0">
                <a:solidFill>
                  <a:schemeClr val="accent4">
                    <a:lumMod val="75000"/>
                  </a:schemeClr>
                </a:solidFill>
              </a:rPr>
              <a:t>Cardinality: 1..1 between Car and Type</a:t>
            </a:r>
          </a:p>
          <a:p>
            <a:pPr lvl="1">
              <a:buFont typeface="Symbol" pitchFamily="18" charset="2"/>
              <a:buNone/>
              <a:defRPr/>
            </a:pPr>
            <a:endParaRPr lang="en-US" dirty="0" smtClean="0">
              <a:solidFill>
                <a:schemeClr val="accent4">
                  <a:lumMod val="75000"/>
                </a:schemeClr>
              </a:solidFill>
            </a:endParaRPr>
          </a:p>
          <a:p>
            <a:pPr lvl="1">
              <a:defRPr/>
            </a:pPr>
            <a:endParaRPr lang="en-US" dirty="0" smtClean="0">
              <a:solidFill>
                <a:schemeClr val="accent4">
                  <a:lumMod val="75000"/>
                </a:schemeClr>
              </a:solidFill>
            </a:endParaRPr>
          </a:p>
          <a:p>
            <a:pPr lvl="1">
              <a:defRPr/>
            </a:pPr>
            <a:endParaRPr lang="en-US" dirty="0" smtClean="0">
              <a:solidFill>
                <a:schemeClr val="accent4">
                  <a:lumMod val="75000"/>
                </a:schemeClr>
              </a:solidFill>
            </a:endParaRPr>
          </a:p>
          <a:p>
            <a:pPr>
              <a:defRPr/>
            </a:pPr>
            <a:r>
              <a:rPr lang="en-US" dirty="0" smtClean="0">
                <a:solidFill>
                  <a:schemeClr val="accent4">
                    <a:lumMod val="75000"/>
                  </a:schemeClr>
                </a:solidFill>
              </a:rPr>
              <a:t>This tells us for each physical car what is the automobile catalog entry of which it is an instantiation</a:t>
            </a:r>
          </a:p>
          <a:p>
            <a:pPr lvl="1">
              <a:defRPr/>
            </a:pPr>
            <a:r>
              <a:rPr lang="en-US" dirty="0" smtClean="0">
                <a:solidFill>
                  <a:schemeClr val="accent4">
                    <a:lumMod val="75000"/>
                  </a:schemeClr>
                </a:solidFill>
              </a:rPr>
              <a:t>Each car is an instantiation of a exactly one catalog entry</a:t>
            </a:r>
          </a:p>
          <a:p>
            <a:pPr lvl="1">
              <a:defRPr/>
            </a:pPr>
            <a:endParaRPr lang="en-US" dirty="0" smtClean="0">
              <a:solidFill>
                <a:schemeClr val="accent4">
                  <a:lumMod val="75000"/>
                </a:schemeClr>
              </a:solidFill>
            </a:endParaRP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lstStyle/>
          <a:p>
            <a:r>
              <a:rPr lang="en-US" dirty="0" smtClean="0"/>
              <a:t>Our ER Diagram</a:t>
            </a:r>
          </a:p>
        </p:txBody>
      </p:sp>
      <p:graphicFrame>
        <p:nvGraphicFramePr>
          <p:cNvPr id="47106"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7142"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p:cNvSpPr>
            <a:spLocks noGrp="1"/>
          </p:cNvSpPr>
          <p:nvPr>
            <p:ph type="title"/>
          </p:nvPr>
        </p:nvSpPr>
        <p:spPr/>
        <p:txBody>
          <a:bodyPr/>
          <a:lstStyle/>
          <a:p>
            <a:r>
              <a:rPr lang="en-US" dirty="0" smtClean="0"/>
              <a:t>Type</a:t>
            </a:r>
          </a:p>
        </p:txBody>
      </p:sp>
      <p:sp>
        <p:nvSpPr>
          <p:cNvPr id="103427" name="Content Placeholder 2"/>
          <p:cNvSpPr>
            <a:spLocks noGrp="1"/>
          </p:cNvSpPr>
          <p:nvPr>
            <p:ph idx="1"/>
          </p:nvPr>
        </p:nvSpPr>
        <p:spPr/>
        <p:txBody>
          <a:bodyPr/>
          <a:lstStyle/>
          <a:p>
            <a:r>
              <a:rPr lang="en-US" dirty="0" smtClean="0"/>
              <a:t>We see that the relationship Type is:</a:t>
            </a:r>
          </a:p>
          <a:p>
            <a:r>
              <a:rPr lang="en-US" dirty="0" smtClean="0"/>
              <a:t>Many to one from Car to Automobile</a:t>
            </a:r>
          </a:p>
          <a:p>
            <a:r>
              <a:rPr lang="en-US" dirty="0" smtClean="0"/>
              <a:t>It is total not partial</a:t>
            </a:r>
          </a:p>
          <a:p>
            <a:pPr>
              <a:buFont typeface="Monotype Sorts" pitchFamily="2" charset="2"/>
              <a:buNone/>
            </a:pPr>
            <a:r>
              <a:rPr lang="en-US" dirty="0" smtClean="0"/>
              <a:t>	In other words, it is a total function from Car to Automobile</a:t>
            </a:r>
          </a:p>
          <a:p>
            <a:endParaRPr lang="en-US" dirty="0" smtClean="0"/>
          </a:p>
          <a:p>
            <a:r>
              <a:rPr lang="en-US" dirty="0" smtClean="0"/>
              <a:t>Not every Automobile is a “target”</a:t>
            </a:r>
          </a:p>
          <a:p>
            <a:pPr>
              <a:buFont typeface="Monotype Sorts" pitchFamily="2" charset="2"/>
              <a:buNone/>
            </a:pPr>
            <a:r>
              <a:rPr lang="en-US" dirty="0" smtClean="0"/>
              <a:t>	There may be elements in Automobile for which no Car exists</a:t>
            </a: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p:txBody>
          <a:bodyPr/>
          <a:lstStyle/>
          <a:p>
            <a:r>
              <a:rPr lang="en-US" dirty="0" smtClean="0"/>
              <a:t>Has</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Has</a:t>
            </a:r>
            <a:r>
              <a:rPr lang="en-US" dirty="0" smtClean="0"/>
              <a:t>; relationship</a:t>
            </a:r>
          </a:p>
          <a:p>
            <a:pPr>
              <a:defRPr/>
            </a:pPr>
            <a:r>
              <a:rPr lang="en-US" dirty="0" smtClean="0"/>
              <a:t>Relationship among/between</a:t>
            </a:r>
          </a:p>
          <a:p>
            <a:pPr lvl="1">
              <a:defRPr/>
            </a:pPr>
            <a:r>
              <a:rPr lang="en-US" b="1" i="1" dirty="0" smtClean="0">
                <a:solidFill>
                  <a:srgbClr val="FF0000"/>
                </a:solidFill>
              </a:rPr>
              <a:t>Person</a:t>
            </a:r>
          </a:p>
          <a:p>
            <a:pPr lvl="1">
              <a:defRPr/>
            </a:pPr>
            <a:r>
              <a:rPr lang="en-US" b="1" i="1" dirty="0" smtClean="0">
                <a:solidFill>
                  <a:srgbClr val="FF0000"/>
                </a:solidFill>
              </a:rPr>
              <a:t>Car</a:t>
            </a:r>
          </a:p>
          <a:p>
            <a:pPr>
              <a:defRPr/>
            </a:pPr>
            <a:r>
              <a:rPr lang="en-US" dirty="0" smtClean="0"/>
              <a:t>Attributes</a:t>
            </a:r>
          </a:p>
          <a:p>
            <a:pPr lvl="1">
              <a:defRPr/>
            </a:pPr>
            <a:r>
              <a:rPr lang="en-US" b="1" i="1" dirty="0" smtClean="0">
                <a:solidFill>
                  <a:srgbClr val="FF0000"/>
                </a:solidFill>
              </a:rPr>
              <a:t>Date</a:t>
            </a:r>
          </a:p>
          <a:p>
            <a:pPr>
              <a:defRPr/>
            </a:pPr>
            <a:r>
              <a:rPr lang="en-US" dirty="0" smtClean="0">
                <a:solidFill>
                  <a:schemeClr val="accent4">
                    <a:lumMod val="75000"/>
                  </a:schemeClr>
                </a:solidFill>
              </a:rPr>
              <a:t>Constraints</a:t>
            </a:r>
          </a:p>
          <a:p>
            <a:pPr lvl="1">
              <a:defRPr/>
            </a:pPr>
            <a:r>
              <a:rPr lang="en-US" dirty="0" smtClean="0">
                <a:solidFill>
                  <a:schemeClr val="accent4">
                    <a:lumMod val="75000"/>
                  </a:schemeClr>
                </a:solidFill>
              </a:rPr>
              <a:t>Cardinality: 2..* between Person and Has</a:t>
            </a:r>
          </a:p>
          <a:p>
            <a:pPr lvl="1">
              <a:defRPr/>
            </a:pPr>
            <a:r>
              <a:rPr lang="en-US" dirty="0" smtClean="0">
                <a:solidFill>
                  <a:schemeClr val="accent4">
                    <a:lumMod val="75000"/>
                  </a:schemeClr>
                </a:solidFill>
              </a:rPr>
              <a:t>Cardinality: 0..1 between Car and Has</a:t>
            </a:r>
          </a:p>
          <a:p>
            <a:pPr lvl="1">
              <a:defRPr/>
            </a:pPr>
            <a:endParaRPr lang="en-US" dirty="0" smtClean="0">
              <a:solidFill>
                <a:schemeClr val="accent4">
                  <a:lumMod val="75000"/>
                </a:schemeClr>
              </a:solidFill>
            </a:endParaRPr>
          </a:p>
          <a:p>
            <a:pPr lvl="1">
              <a:defRPr/>
            </a:pPr>
            <a:endParaRPr lang="en-US" dirty="0" smtClean="0">
              <a:solidFill>
                <a:schemeClr val="accent4">
                  <a:lumMod val="75000"/>
                </a:schemeClr>
              </a:solidFill>
            </a:endParaRPr>
          </a:p>
          <a:p>
            <a:pPr>
              <a:defRPr/>
            </a:pPr>
            <a:r>
              <a:rPr lang="en-US" dirty="0" smtClean="0">
                <a:solidFill>
                  <a:schemeClr val="accent4">
                    <a:lumMod val="75000"/>
                  </a:schemeClr>
                </a:solidFill>
              </a:rPr>
              <a:t>Date tells us when the person got the car</a:t>
            </a:r>
          </a:p>
          <a:p>
            <a:pPr>
              <a:defRPr/>
            </a:pPr>
            <a:r>
              <a:rPr lang="en-US" dirty="0" smtClean="0">
                <a:solidFill>
                  <a:schemeClr val="accent4">
                    <a:lumMod val="75000"/>
                  </a:schemeClr>
                </a:solidFill>
              </a:rPr>
              <a:t>Every person has at least two cars</a:t>
            </a:r>
          </a:p>
          <a:p>
            <a:pPr>
              <a:defRPr/>
            </a:pPr>
            <a:r>
              <a:rPr lang="en-US" dirty="0" smtClean="0">
                <a:solidFill>
                  <a:schemeClr val="accent4">
                    <a:lumMod val="75000"/>
                  </a:schemeClr>
                </a:solidFill>
              </a:rPr>
              <a:t>Every car can be had (owned) by at most one person</a:t>
            </a:r>
          </a:p>
          <a:p>
            <a:pPr lvl="1">
              <a:defRPr/>
            </a:pPr>
            <a:r>
              <a:rPr lang="en-US" dirty="0" smtClean="0">
                <a:solidFill>
                  <a:schemeClr val="accent4">
                    <a:lumMod val="75000"/>
                  </a:schemeClr>
                </a:solidFill>
              </a:rPr>
              <a:t>Some cars may have been abandoned</a:t>
            </a:r>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p:cNvSpPr>
            <a:spLocks noGrp="1" noChangeArrowheads="1"/>
          </p:cNvSpPr>
          <p:nvPr>
            <p:ph type="title"/>
          </p:nvPr>
        </p:nvSpPr>
        <p:spPr/>
        <p:txBody>
          <a:bodyPr/>
          <a:lstStyle/>
          <a:p>
            <a:r>
              <a:rPr lang="en-US" dirty="0" smtClean="0"/>
              <a:t>Our ER Diagram</a:t>
            </a:r>
          </a:p>
        </p:txBody>
      </p:sp>
      <p:graphicFrame>
        <p:nvGraphicFramePr>
          <p:cNvPr id="48130"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8166"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p:txBody>
          <a:bodyPr/>
          <a:lstStyle/>
          <a:p>
            <a:r>
              <a:rPr lang="en-US" dirty="0" smtClean="0"/>
              <a:t>Attribute</a:t>
            </a:r>
          </a:p>
        </p:txBody>
      </p:sp>
      <p:sp>
        <p:nvSpPr>
          <p:cNvPr id="3076" name="Rectangle 3"/>
          <p:cNvSpPr>
            <a:spLocks noGrp="1" noChangeArrowheads="1"/>
          </p:cNvSpPr>
          <p:nvPr>
            <p:ph type="body" sz="half" idx="1"/>
          </p:nvPr>
        </p:nvSpPr>
        <p:spPr>
          <a:xfrm>
            <a:off x="685800" y="1219200"/>
            <a:ext cx="8534400" cy="3200400"/>
          </a:xfrm>
        </p:spPr>
        <p:txBody>
          <a:bodyPr/>
          <a:lstStyle/>
          <a:p>
            <a:r>
              <a:rPr lang="en-US" dirty="0" smtClean="0"/>
              <a:t>Attributes can be</a:t>
            </a:r>
          </a:p>
          <a:p>
            <a:pPr lvl="1"/>
            <a:r>
              <a:rPr lang="en-US" sz="1800" b="1" i="1" dirty="0" smtClean="0">
                <a:solidFill>
                  <a:srgbClr val="FC0128"/>
                </a:solidFill>
              </a:rPr>
              <a:t>Base</a:t>
            </a:r>
            <a:r>
              <a:rPr lang="en-US" sz="1800" dirty="0" smtClean="0"/>
              <a:t> (such as DOB); or </a:t>
            </a:r>
            <a:r>
              <a:rPr lang="en-US" sz="1800" b="1" i="1" dirty="0" smtClean="0">
                <a:solidFill>
                  <a:srgbClr val="FC0128"/>
                </a:solidFill>
              </a:rPr>
              <a:t>derived</a:t>
            </a:r>
            <a:r>
              <a:rPr lang="en-US" sz="1800" dirty="0" smtClean="0"/>
              <a:t> denoted by dashed ellipses (such as Age, derived from DOB and the current date)</a:t>
            </a:r>
          </a:p>
          <a:p>
            <a:pPr lvl="1"/>
            <a:r>
              <a:rPr lang="en-US" sz="1800" b="1" i="1" dirty="0" smtClean="0">
                <a:solidFill>
                  <a:srgbClr val="FC0128"/>
                </a:solidFill>
              </a:rPr>
              <a:t>Simple</a:t>
            </a:r>
            <a:r>
              <a:rPr lang="en-US" sz="1800" dirty="0" smtClean="0"/>
              <a:t> (such as DOB); or </a:t>
            </a:r>
            <a:r>
              <a:rPr lang="en-US" sz="1800" b="1" i="1" dirty="0" smtClean="0">
                <a:solidFill>
                  <a:srgbClr val="FC0128"/>
                </a:solidFill>
              </a:rPr>
              <a:t>composite</a:t>
            </a:r>
            <a:r>
              <a:rPr lang="en-US" sz="1800" dirty="0" smtClean="0"/>
              <a:t> having their component attributes attached to them (such as Address, when we think of it explicitly as consisting of street and number and restricting ourselves to one city only)</a:t>
            </a:r>
          </a:p>
          <a:p>
            <a:pPr lvl="1"/>
            <a:r>
              <a:rPr lang="en-US" sz="1800" b="1" i="1" dirty="0" smtClean="0">
                <a:solidFill>
                  <a:srgbClr val="FC0128"/>
                </a:solidFill>
              </a:rPr>
              <a:t>Singlevalued</a:t>
            </a:r>
            <a:r>
              <a:rPr lang="en-US" sz="1800" dirty="0" smtClean="0"/>
              <a:t> (such as DOB); or </a:t>
            </a:r>
            <a:r>
              <a:rPr lang="en-US" sz="1800" b="1" i="1" dirty="0" smtClean="0">
                <a:solidFill>
                  <a:srgbClr val="FC0128"/>
                </a:solidFill>
              </a:rPr>
              <a:t>multivalued</a:t>
            </a:r>
            <a:r>
              <a:rPr lang="en-US" sz="1800" dirty="0" smtClean="0"/>
              <a:t> with unspecified in advance number of values denoted by thick-lined ellipses (such as Child; a person may have any number of children; we do not consider children as persons in this example, this means that they are not elements of the entity set Person, just attributes of elements of this set)</a:t>
            </a:r>
          </a:p>
        </p:txBody>
      </p:sp>
      <p:graphicFrame>
        <p:nvGraphicFramePr>
          <p:cNvPr id="3074" name="Object 4"/>
          <p:cNvGraphicFramePr>
            <a:graphicFrameLocks noGrp="1" noChangeAspect="1"/>
          </p:cNvGraphicFramePr>
          <p:nvPr>
            <p:ph sz="half" idx="2"/>
          </p:nvPr>
        </p:nvGraphicFramePr>
        <p:xfrm>
          <a:off x="685800" y="4727575"/>
          <a:ext cx="8534400" cy="2203450"/>
        </p:xfrm>
        <a:graphic>
          <a:graphicData uri="http://schemas.openxmlformats.org/presentationml/2006/ole">
            <mc:AlternateContent xmlns:mc="http://schemas.openxmlformats.org/markup-compatibility/2006">
              <mc:Choice xmlns:v="urn:schemas-microsoft-com:vml" Requires="v">
                <p:oleObj spid="_x0000_s3110" name="Visio" r:id="rId4" imgW="9416415" imgH="2431923" progId="Visio.Drawing.11">
                  <p:embed/>
                </p:oleObj>
              </mc:Choice>
              <mc:Fallback>
                <p:oleObj name="Visio" r:id="rId4" imgW="9416415" imgH="2431923" progId="Visio.Drawing.11">
                  <p:embed/>
                  <p:pic>
                    <p:nvPicPr>
                      <p:cNvPr id="0" name="Object 4"/>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4727575"/>
                        <a:ext cx="8534400" cy="2203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p:cNvSpPr>
            <a:spLocks noGrp="1"/>
          </p:cNvSpPr>
          <p:nvPr>
            <p:ph type="title"/>
          </p:nvPr>
        </p:nvSpPr>
        <p:spPr/>
        <p:txBody>
          <a:bodyPr/>
          <a:lstStyle/>
          <a:p>
            <a:r>
              <a:rPr lang="en-US" dirty="0" smtClean="0"/>
              <a:t>Has</a:t>
            </a:r>
          </a:p>
        </p:txBody>
      </p:sp>
      <p:sp>
        <p:nvSpPr>
          <p:cNvPr id="105475" name="Content Placeholder 2"/>
          <p:cNvSpPr>
            <a:spLocks noGrp="1"/>
          </p:cNvSpPr>
          <p:nvPr>
            <p:ph idx="1"/>
          </p:nvPr>
        </p:nvSpPr>
        <p:spPr/>
        <p:txBody>
          <a:bodyPr/>
          <a:lstStyle/>
          <a:p>
            <a:r>
              <a:rPr lang="en-US" dirty="0" smtClean="0"/>
              <a:t>We see that Has is a partial function from Car to Person</a:t>
            </a:r>
          </a:p>
          <a:p>
            <a:endParaRPr lang="en-US" dirty="0" smtClean="0"/>
          </a:p>
          <a:p>
            <a:endParaRPr lang="en-US" dirty="0" smtClean="0"/>
          </a:p>
          <a:p>
            <a:r>
              <a:rPr lang="en-US" dirty="0" smtClean="0"/>
              <a:t>Every Person is a “target” in this function (in fact at least twice)</a:t>
            </a: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p:txBody>
          <a:bodyPr/>
          <a:lstStyle/>
          <a:p>
            <a:r>
              <a:rPr lang="en-US" dirty="0" smtClean="0"/>
              <a:t>Student</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Student</a:t>
            </a:r>
            <a:r>
              <a:rPr lang="en-US" dirty="0" smtClean="0"/>
              <a:t>; entity set</a:t>
            </a:r>
          </a:p>
          <a:p>
            <a:pPr>
              <a:defRPr/>
            </a:pPr>
            <a:r>
              <a:rPr lang="en-US" dirty="0" smtClean="0"/>
              <a:t>Subclass of Person</a:t>
            </a:r>
          </a:p>
          <a:p>
            <a:pPr>
              <a:defRPr/>
            </a:pPr>
            <a:r>
              <a:rPr lang="en-US" dirty="0" smtClean="0"/>
              <a:t>Attributes</a:t>
            </a:r>
          </a:p>
          <a:p>
            <a:pPr lvl="1">
              <a:defRPr/>
            </a:pPr>
            <a:r>
              <a:rPr lang="en-US" b="1" i="1" dirty="0" smtClean="0">
                <a:solidFill>
                  <a:srgbClr val="FC0128"/>
                </a:solidFill>
              </a:rPr>
              <a:t>GPA</a:t>
            </a:r>
          </a:p>
          <a:p>
            <a:pPr>
              <a:defRPr/>
            </a:pPr>
            <a:r>
              <a:rPr lang="en-US" dirty="0" smtClean="0">
                <a:solidFill>
                  <a:schemeClr val="accent4">
                    <a:lumMod val="75000"/>
                  </a:schemeClr>
                </a:solidFill>
              </a:rPr>
              <a:t>Constraints</a:t>
            </a:r>
          </a:p>
          <a:p>
            <a:pPr>
              <a:defRPr/>
            </a:pPr>
            <a:endParaRPr lang="en-US" dirty="0" smtClean="0">
              <a:solidFill>
                <a:schemeClr val="accent4">
                  <a:lumMod val="75000"/>
                </a:schemeClr>
              </a:solidFill>
            </a:endParaRPr>
          </a:p>
          <a:p>
            <a:pPr>
              <a:defRPr/>
            </a:pPr>
            <a:endParaRPr lang="en-US" dirty="0" smtClean="0">
              <a:solidFill>
                <a:schemeClr val="accent4">
                  <a:lumMod val="75000"/>
                </a:schemeClr>
              </a:solidFill>
            </a:endParaRPr>
          </a:p>
          <a:p>
            <a:pPr>
              <a:defRPr/>
            </a:pPr>
            <a:endParaRPr lang="en-US" dirty="0" smtClean="0">
              <a:solidFill>
                <a:schemeClr val="accent4">
                  <a:lumMod val="75000"/>
                </a:schemeClr>
              </a:solidFill>
            </a:endParaRPr>
          </a:p>
          <a:p>
            <a:pPr>
              <a:defRPr/>
            </a:pPr>
            <a:endParaRPr lang="en-US" dirty="0" smtClean="0">
              <a:solidFill>
                <a:schemeClr val="accent4">
                  <a:lumMod val="75000"/>
                </a:schemeClr>
              </a:solidFill>
            </a:endParaRPr>
          </a:p>
          <a:p>
            <a:pPr>
              <a:defRPr/>
            </a:pPr>
            <a:r>
              <a:rPr lang="en-US" dirty="0" smtClean="0">
                <a:solidFill>
                  <a:schemeClr val="accent4">
                    <a:lumMod val="75000"/>
                  </a:schemeClr>
                </a:solidFill>
              </a:rPr>
              <a:t>Note that Student is a weak entity</a:t>
            </a:r>
          </a:p>
          <a:p>
            <a:pPr lvl="1">
              <a:defRPr/>
            </a:pPr>
            <a:r>
              <a:rPr lang="en-US" dirty="0" smtClean="0">
                <a:solidFill>
                  <a:schemeClr val="accent4">
                    <a:lumMod val="75000"/>
                  </a:schemeClr>
                </a:solidFill>
              </a:rPr>
              <a:t>It is identified through a person</a:t>
            </a:r>
          </a:p>
          <a:p>
            <a:pPr lvl="1">
              <a:defRPr/>
            </a:pPr>
            <a:r>
              <a:rPr lang="en-US" dirty="0" smtClean="0">
                <a:solidFill>
                  <a:schemeClr val="accent4">
                    <a:lumMod val="75000"/>
                  </a:schemeClr>
                </a:solidFill>
              </a:rPr>
              <a:t>You may think of  a student as being an “alias” for some person</a:t>
            </a:r>
          </a:p>
          <a:p>
            <a:pPr lvl="1">
              <a:buFont typeface="Symbol" pitchFamily="18" charset="2"/>
              <a:buNone/>
              <a:defRPr/>
            </a:pPr>
            <a:r>
              <a:rPr lang="en-US" dirty="0" smtClean="0">
                <a:solidFill>
                  <a:schemeClr val="accent4">
                    <a:lumMod val="75000"/>
                  </a:schemeClr>
                </a:solidFill>
              </a:rPr>
              <a:t>	“Split personality”</a:t>
            </a: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lstStyle/>
          <a:p>
            <a:r>
              <a:rPr lang="en-US" dirty="0" smtClean="0"/>
              <a:t>Our ER Diagram</a:t>
            </a:r>
          </a:p>
        </p:txBody>
      </p:sp>
      <p:graphicFrame>
        <p:nvGraphicFramePr>
          <p:cNvPr id="49154"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49190"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ChangeArrowheads="1"/>
          </p:cNvSpPr>
          <p:nvPr>
            <p:ph type="title"/>
          </p:nvPr>
        </p:nvSpPr>
        <p:spPr/>
        <p:txBody>
          <a:bodyPr/>
          <a:lstStyle/>
          <a:p>
            <a:r>
              <a:rPr lang="en-US" dirty="0" smtClean="0"/>
              <a:t>Professor</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Professor</a:t>
            </a:r>
            <a:r>
              <a:rPr lang="en-US" dirty="0" smtClean="0"/>
              <a:t>; entity set</a:t>
            </a:r>
          </a:p>
          <a:p>
            <a:pPr>
              <a:defRPr/>
            </a:pPr>
            <a:r>
              <a:rPr lang="en-US" dirty="0" smtClean="0"/>
              <a:t>Subclass of Person</a:t>
            </a:r>
          </a:p>
          <a:p>
            <a:pPr>
              <a:defRPr/>
            </a:pPr>
            <a:r>
              <a:rPr lang="en-US" dirty="0" smtClean="0"/>
              <a:t>Attributes</a:t>
            </a:r>
          </a:p>
          <a:p>
            <a:pPr lvl="1">
              <a:defRPr/>
            </a:pPr>
            <a:r>
              <a:rPr lang="en-US" b="1" i="1" dirty="0" smtClean="0">
                <a:solidFill>
                  <a:srgbClr val="FC0128"/>
                </a:solidFill>
              </a:rPr>
              <a:t>Salary</a:t>
            </a:r>
          </a:p>
          <a:p>
            <a:pPr>
              <a:defRPr/>
            </a:pPr>
            <a:r>
              <a:rPr lang="en-US" dirty="0" smtClean="0">
                <a:solidFill>
                  <a:schemeClr val="accent4">
                    <a:lumMod val="75000"/>
                  </a:schemeClr>
                </a:solidFill>
              </a:rPr>
              <a:t>Constraints</a:t>
            </a: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2"/>
          <p:cNvSpPr>
            <a:spLocks noGrp="1" noChangeArrowheads="1"/>
          </p:cNvSpPr>
          <p:nvPr>
            <p:ph type="title"/>
          </p:nvPr>
        </p:nvSpPr>
        <p:spPr/>
        <p:txBody>
          <a:bodyPr/>
          <a:lstStyle/>
          <a:p>
            <a:r>
              <a:rPr lang="en-US" dirty="0" smtClean="0"/>
              <a:t>Our ER Diagram</a:t>
            </a:r>
          </a:p>
        </p:txBody>
      </p:sp>
      <p:graphicFrame>
        <p:nvGraphicFramePr>
          <p:cNvPr id="50178"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0214"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r>
              <a:rPr lang="en-US" dirty="0" smtClean="0"/>
              <a:t>Course</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Course</a:t>
            </a:r>
            <a:r>
              <a:rPr lang="en-US" dirty="0" smtClean="0"/>
              <a:t>; entity set</a:t>
            </a:r>
          </a:p>
          <a:p>
            <a:pPr>
              <a:defRPr/>
            </a:pPr>
            <a:r>
              <a:rPr lang="en-US" dirty="0" smtClean="0"/>
              <a:t>Attributes:</a:t>
            </a:r>
          </a:p>
          <a:p>
            <a:pPr lvl="1">
              <a:defRPr/>
            </a:pPr>
            <a:r>
              <a:rPr lang="en-US" b="1" i="1" dirty="0" smtClean="0">
                <a:solidFill>
                  <a:srgbClr val="FC0128"/>
                </a:solidFill>
              </a:rPr>
              <a:t>C#</a:t>
            </a:r>
          </a:p>
          <a:p>
            <a:pPr lvl="1">
              <a:defRPr/>
            </a:pPr>
            <a:r>
              <a:rPr lang="en-US" b="1" i="1" dirty="0" smtClean="0">
                <a:solidFill>
                  <a:srgbClr val="FC0128"/>
                </a:solidFill>
              </a:rPr>
              <a:t>Title</a:t>
            </a:r>
          </a:p>
          <a:p>
            <a:pPr lvl="1">
              <a:defRPr/>
            </a:pPr>
            <a:r>
              <a:rPr lang="en-US" b="1" i="1" dirty="0" smtClean="0">
                <a:solidFill>
                  <a:srgbClr val="FC0128"/>
                </a:solidFill>
              </a:rPr>
              <a:t>Description</a:t>
            </a:r>
          </a:p>
          <a:p>
            <a:pPr>
              <a:defRPr/>
            </a:pPr>
            <a:r>
              <a:rPr lang="en-US" dirty="0" smtClean="0">
                <a:solidFill>
                  <a:schemeClr val="accent4">
                    <a:lumMod val="75000"/>
                  </a:schemeClr>
                </a:solidFill>
              </a:rPr>
              <a:t>Constraints</a:t>
            </a:r>
          </a:p>
          <a:p>
            <a:pPr lvl="1">
              <a:defRPr/>
            </a:pPr>
            <a:r>
              <a:rPr lang="en-US" dirty="0" smtClean="0"/>
              <a:t>Primary Key: C#</a:t>
            </a:r>
          </a:p>
          <a:p>
            <a:pPr lvl="1">
              <a:defRPr/>
            </a:pPr>
            <a:endParaRPr lang="en-US" dirty="0" smtClean="0">
              <a:solidFill>
                <a:srgbClr val="063DE8"/>
              </a:solidFill>
            </a:endParaRPr>
          </a:p>
          <a:p>
            <a:pPr lvl="1">
              <a:defRPr/>
            </a:pPr>
            <a:endParaRPr lang="en-US" dirty="0" smtClean="0">
              <a:solidFill>
                <a:srgbClr val="063DE8"/>
              </a:solidFill>
            </a:endParaRPr>
          </a:p>
          <a:p>
            <a:pPr lvl="1">
              <a:defRPr/>
            </a:pPr>
            <a:endParaRPr lang="en-US" dirty="0" smtClean="0">
              <a:solidFill>
                <a:srgbClr val="063DE8"/>
              </a:solidFill>
            </a:endParaRPr>
          </a:p>
          <a:p>
            <a:pPr lvl="1">
              <a:defRPr/>
            </a:pPr>
            <a:endParaRPr lang="en-US" dirty="0" smtClean="0">
              <a:solidFill>
                <a:srgbClr val="063DE8"/>
              </a:solidFill>
            </a:endParaRPr>
          </a:p>
          <a:p>
            <a:pPr lvl="1">
              <a:defRPr/>
            </a:pPr>
            <a:endParaRPr lang="en-US" dirty="0" smtClean="0">
              <a:solidFill>
                <a:srgbClr val="063DE8"/>
              </a:solidFill>
            </a:endParaRPr>
          </a:p>
          <a:p>
            <a:pPr>
              <a:defRPr/>
            </a:pPr>
            <a:r>
              <a:rPr lang="en-US" dirty="0" smtClean="0">
                <a:solidFill>
                  <a:schemeClr val="accent4">
                    <a:lumMod val="75000"/>
                  </a:schemeClr>
                </a:solidFill>
              </a:rPr>
              <a:t>Course is a catalog entry appearing in the bulletin</a:t>
            </a:r>
          </a:p>
          <a:p>
            <a:pPr lvl="1">
              <a:defRPr/>
            </a:pPr>
            <a:r>
              <a:rPr lang="en-US" dirty="0" smtClean="0">
                <a:solidFill>
                  <a:schemeClr val="accent4">
                    <a:lumMod val="75000"/>
                  </a:schemeClr>
                </a:solidFill>
              </a:rPr>
              <a:t>Not a particular offering of a course</a:t>
            </a:r>
          </a:p>
          <a:p>
            <a:pPr lvl="1">
              <a:defRPr/>
            </a:pPr>
            <a:r>
              <a:rPr lang="en-US" dirty="0" smtClean="0">
                <a:solidFill>
                  <a:schemeClr val="accent4">
                    <a:lumMod val="75000"/>
                  </a:schemeClr>
                </a:solidFill>
              </a:rPr>
              <a:t>Example: CSCI-GA.2433 (which is a C#)</a:t>
            </a: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lang="en-US" dirty="0" smtClean="0"/>
              <a:t>Our ER Diagram</a:t>
            </a:r>
          </a:p>
        </p:txBody>
      </p:sp>
      <p:graphicFrame>
        <p:nvGraphicFramePr>
          <p:cNvPr id="51202"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1238"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r>
              <a:rPr lang="en-US" dirty="0" smtClean="0"/>
              <a:t>Prereq</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Prereq</a:t>
            </a:r>
            <a:r>
              <a:rPr lang="en-US" dirty="0" smtClean="0"/>
              <a:t>; relationship</a:t>
            </a:r>
          </a:p>
          <a:p>
            <a:pPr>
              <a:defRPr/>
            </a:pPr>
            <a:r>
              <a:rPr lang="en-US" dirty="0" smtClean="0"/>
              <a:t>Relationship among/between:</a:t>
            </a:r>
          </a:p>
          <a:p>
            <a:pPr lvl="1">
              <a:defRPr/>
            </a:pPr>
            <a:r>
              <a:rPr lang="en-US" b="1" i="1" dirty="0" smtClean="0">
                <a:solidFill>
                  <a:srgbClr val="FF0000"/>
                </a:solidFill>
              </a:rPr>
              <a:t>Course</a:t>
            </a:r>
            <a:r>
              <a:rPr lang="en-US" dirty="0" smtClean="0">
                <a:solidFill>
                  <a:schemeClr val="accent4">
                    <a:lumMod val="75000"/>
                  </a:schemeClr>
                </a:solidFill>
              </a:rPr>
              <a:t>;</a:t>
            </a:r>
            <a:r>
              <a:rPr lang="en-US" b="1" i="1" dirty="0" smtClean="0">
                <a:solidFill>
                  <a:srgbClr val="FF0000"/>
                </a:solidFill>
              </a:rPr>
              <a:t> </a:t>
            </a:r>
            <a:r>
              <a:rPr lang="en-US" dirty="0" smtClean="0">
                <a:solidFill>
                  <a:schemeClr val="accent4">
                    <a:lumMod val="75000"/>
                  </a:schemeClr>
                </a:solidFill>
              </a:rPr>
              <a:t>role: First</a:t>
            </a:r>
          </a:p>
          <a:p>
            <a:pPr lvl="1">
              <a:defRPr/>
            </a:pPr>
            <a:r>
              <a:rPr lang="en-US" b="1" i="1" dirty="0" smtClean="0">
                <a:solidFill>
                  <a:srgbClr val="FF0000"/>
                </a:solidFill>
              </a:rPr>
              <a:t>Course</a:t>
            </a:r>
            <a:r>
              <a:rPr lang="en-US" dirty="0" smtClean="0">
                <a:solidFill>
                  <a:schemeClr val="accent4">
                    <a:lumMod val="75000"/>
                  </a:schemeClr>
                </a:solidFill>
              </a:rPr>
              <a:t>; role: Second</a:t>
            </a:r>
          </a:p>
          <a:p>
            <a:pPr>
              <a:defRPr/>
            </a:pPr>
            <a:r>
              <a:rPr lang="en-US" dirty="0" smtClean="0"/>
              <a:t>Attributes</a:t>
            </a:r>
          </a:p>
          <a:p>
            <a:pPr>
              <a:defRPr/>
            </a:pPr>
            <a:r>
              <a:rPr lang="en-US" dirty="0" smtClean="0">
                <a:solidFill>
                  <a:schemeClr val="accent4">
                    <a:lumMod val="75000"/>
                  </a:schemeClr>
                </a:solidFill>
              </a:rPr>
              <a:t>Constraints</a:t>
            </a:r>
          </a:p>
          <a:p>
            <a:pPr lvl="1">
              <a:buFont typeface="Symbol" pitchFamily="18" charset="2"/>
              <a:buNone/>
              <a:defRPr/>
            </a:pPr>
            <a:endParaRPr lang="en-US" dirty="0" smtClean="0">
              <a:solidFill>
                <a:schemeClr val="accent4">
                  <a:lumMod val="75000"/>
                </a:schemeClr>
              </a:solidFill>
            </a:endParaRPr>
          </a:p>
          <a:p>
            <a:pPr>
              <a:defRPr/>
            </a:pPr>
            <a:r>
              <a:rPr lang="en-US" dirty="0" smtClean="0">
                <a:solidFill>
                  <a:schemeClr val="accent4">
                    <a:lumMod val="75000"/>
                  </a:schemeClr>
                </a:solidFill>
              </a:rPr>
              <a:t>We have a directed graph on courses, telling us prerequisites for each course, if any</a:t>
            </a:r>
          </a:p>
          <a:p>
            <a:pPr lvl="1">
              <a:defRPr/>
            </a:pPr>
            <a:r>
              <a:rPr lang="en-US" dirty="0" smtClean="0">
                <a:solidFill>
                  <a:schemeClr val="accent4">
                    <a:lumMod val="75000"/>
                  </a:schemeClr>
                </a:solidFill>
              </a:rPr>
              <a:t>To take “second” course every “first” course related to it must have been taken previously</a:t>
            </a:r>
          </a:p>
          <a:p>
            <a:pPr lvl="1">
              <a:defRPr/>
            </a:pPr>
            <a:r>
              <a:rPr lang="en-US" dirty="0" smtClean="0">
                <a:solidFill>
                  <a:schemeClr val="accent4">
                    <a:lumMod val="75000"/>
                  </a:schemeClr>
                </a:solidFill>
              </a:rPr>
              <a:t>We needed the roles first and second, to be clear</a:t>
            </a:r>
          </a:p>
          <a:p>
            <a:pPr lvl="1">
              <a:defRPr/>
            </a:pPr>
            <a:r>
              <a:rPr lang="en-US" dirty="0" smtClean="0">
                <a:solidFill>
                  <a:schemeClr val="accent4">
                    <a:lumMod val="75000"/>
                  </a:schemeClr>
                </a:solidFill>
              </a:rPr>
              <a:t>Note how we model well that prerequisites are not between offerings of a course but catalog entries of courses</a:t>
            </a:r>
          </a:p>
          <a:p>
            <a:pPr lvl="1">
              <a:defRPr/>
            </a:pPr>
            <a:r>
              <a:rPr lang="en-US" dirty="0" smtClean="0">
                <a:solidFill>
                  <a:schemeClr val="accent4">
                    <a:lumMod val="75000"/>
                  </a:schemeClr>
                </a:solidFill>
              </a:rPr>
              <a:t>Note however, that we can directly “diagram” that a course cannot be a prerequisite for itself, and similar, so these need to be annotated</a:t>
            </a: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p:cNvSpPr>
            <a:spLocks noGrp="1" noChangeArrowheads="1"/>
          </p:cNvSpPr>
          <p:nvPr>
            <p:ph type="title"/>
          </p:nvPr>
        </p:nvSpPr>
        <p:spPr/>
        <p:txBody>
          <a:bodyPr/>
          <a:lstStyle/>
          <a:p>
            <a:r>
              <a:rPr lang="en-US" dirty="0" smtClean="0"/>
              <a:t>Our ER Diagram</a:t>
            </a:r>
          </a:p>
        </p:txBody>
      </p:sp>
      <p:graphicFrame>
        <p:nvGraphicFramePr>
          <p:cNvPr id="52226" name="Object 3"/>
          <p:cNvGraphicFramePr>
            <a:graphicFrameLocks noGrp="1" noChangeAspect="1"/>
          </p:cNvGraphicFramePr>
          <p:nvPr>
            <p:ph idx="1"/>
          </p:nvPr>
        </p:nvGraphicFramePr>
        <p:xfrm>
          <a:off x="685800" y="1693863"/>
          <a:ext cx="8532813" cy="5146675"/>
        </p:xfrm>
        <a:graphic>
          <a:graphicData uri="http://schemas.openxmlformats.org/presentationml/2006/ole">
            <mc:AlternateContent xmlns:mc="http://schemas.openxmlformats.org/markup-compatibility/2006">
              <mc:Choice xmlns:v="urn:schemas-microsoft-com:vml" Requires="v">
                <p:oleObj spid="_x0000_s52262" name="Visio" r:id="rId4" imgW="15407898" imgH="9292959" progId="Visio.Drawing.11">
                  <p:embed/>
                </p:oleObj>
              </mc:Choice>
              <mc:Fallback>
                <p:oleObj name="Visio" r:id="rId4" imgW="15407898" imgH="9292959"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693863"/>
                        <a:ext cx="8532813" cy="514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ChangeArrowheads="1"/>
          </p:cNvSpPr>
          <p:nvPr>
            <p:ph type="title"/>
          </p:nvPr>
        </p:nvSpPr>
        <p:spPr/>
        <p:txBody>
          <a:bodyPr/>
          <a:lstStyle/>
          <a:p>
            <a:r>
              <a:rPr lang="en-US" dirty="0" smtClean="0"/>
              <a:t>Book</a:t>
            </a:r>
          </a:p>
        </p:txBody>
      </p:sp>
      <p:sp>
        <p:nvSpPr>
          <p:cNvPr id="7171" name="Rectangle 3"/>
          <p:cNvSpPr>
            <a:spLocks noGrp="1" noChangeArrowheads="1"/>
          </p:cNvSpPr>
          <p:nvPr>
            <p:ph type="body" idx="1"/>
          </p:nvPr>
        </p:nvSpPr>
        <p:spPr/>
        <p:txBody>
          <a:bodyPr/>
          <a:lstStyle/>
          <a:p>
            <a:pPr>
              <a:defRPr/>
            </a:pPr>
            <a:r>
              <a:rPr lang="en-US" b="1" i="1" dirty="0" smtClean="0">
                <a:solidFill>
                  <a:srgbClr val="FC0128"/>
                </a:solidFill>
              </a:rPr>
              <a:t>Book</a:t>
            </a:r>
            <a:r>
              <a:rPr lang="en-US" dirty="0" smtClean="0"/>
              <a:t>; entity set</a:t>
            </a:r>
          </a:p>
          <a:p>
            <a:pPr>
              <a:defRPr/>
            </a:pPr>
            <a:r>
              <a:rPr lang="en-US" dirty="0" smtClean="0"/>
              <a:t>Attributes:</a:t>
            </a:r>
          </a:p>
          <a:p>
            <a:pPr lvl="1">
              <a:defRPr/>
            </a:pPr>
            <a:r>
              <a:rPr lang="en-US" b="1" i="1" dirty="0" smtClean="0">
                <a:solidFill>
                  <a:srgbClr val="FC0128"/>
                </a:solidFill>
              </a:rPr>
              <a:t>Author</a:t>
            </a:r>
          </a:p>
          <a:p>
            <a:pPr lvl="1">
              <a:defRPr/>
            </a:pPr>
            <a:r>
              <a:rPr lang="en-US" b="1" i="1" dirty="0" smtClean="0">
                <a:solidFill>
                  <a:srgbClr val="FC0128"/>
                </a:solidFill>
              </a:rPr>
              <a:t>Title</a:t>
            </a:r>
          </a:p>
          <a:p>
            <a:pPr>
              <a:defRPr/>
            </a:pPr>
            <a:r>
              <a:rPr lang="en-US" dirty="0" smtClean="0">
                <a:solidFill>
                  <a:schemeClr val="accent4">
                    <a:lumMod val="75000"/>
                  </a:schemeClr>
                </a:solidFill>
              </a:rPr>
              <a:t>Constraints</a:t>
            </a:r>
          </a:p>
          <a:p>
            <a:pPr lvl="1">
              <a:defRPr/>
            </a:pPr>
            <a:r>
              <a:rPr lang="en-US" dirty="0" smtClean="0"/>
              <a:t>Primary Key: Author,Title</a:t>
            </a:r>
            <a:endParaRPr lang="en-US" dirty="0" smtClean="0">
              <a:solidFill>
                <a:srgbClr val="063DE8"/>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a9605a">
  <a:themeElements>
    <a:clrScheme name="">
      <a:dk1>
        <a:srgbClr val="114FFB"/>
      </a:dk1>
      <a:lt1>
        <a:srgbClr val="FFFFFF"/>
      </a:lt1>
      <a:dk2>
        <a:srgbClr val="000000"/>
      </a:dk2>
      <a:lt2>
        <a:srgbClr val="CECECE"/>
      </a:lt2>
      <a:accent1>
        <a:srgbClr val="DC0081"/>
      </a:accent1>
      <a:accent2>
        <a:srgbClr val="618FFD"/>
      </a:accent2>
      <a:accent3>
        <a:srgbClr val="FFFFFF"/>
      </a:accent3>
      <a:accent4>
        <a:srgbClr val="0D42D6"/>
      </a:accent4>
      <a:accent5>
        <a:srgbClr val="EBAAC1"/>
      </a:accent5>
      <a:accent6>
        <a:srgbClr val="5781E5"/>
      </a:accent6>
      <a:hlink>
        <a:srgbClr val="9E0000"/>
      </a:hlink>
      <a:folHlink>
        <a:srgbClr val="00279F"/>
      </a:folHlink>
    </a:clrScheme>
    <a:fontScheme name="Pa9605a.pp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2"/>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noFill/>
        <a:ln w="12700" cap="flat" cmpd="sng" algn="ctr">
          <a:solidFill>
            <a:schemeClr val="tx2"/>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Pa9605a.ppt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a9605a.ppt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a9605a.ppt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a9605a.ppt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a9605a.ppt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a9605a.ppt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a9605a.ppt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c:\kedem\powerpnt\pa9605a.ppt</Template>
  <TotalTime>0</TotalTime>
  <Pages>11</Pages>
  <Words>6102</Words>
  <Application>Microsoft Office PowerPoint</Application>
  <PresentationFormat>Custom</PresentationFormat>
  <Paragraphs>849</Paragraphs>
  <Slides>127</Slides>
  <Notes>127</Notes>
  <HiddenSlides>0</HiddenSlides>
  <MMClips>0</MMClips>
  <ScaleCrop>false</ScaleCrop>
  <HeadingPairs>
    <vt:vector size="6" baseType="variant">
      <vt:variant>
        <vt:lpstr>Theme</vt:lpstr>
      </vt:variant>
      <vt:variant>
        <vt:i4>1</vt:i4>
      </vt:variant>
      <vt:variant>
        <vt:lpstr>Embedded OLE Servers</vt:lpstr>
      </vt:variant>
      <vt:variant>
        <vt:i4>3</vt:i4>
      </vt:variant>
      <vt:variant>
        <vt:lpstr>Slide Titles</vt:lpstr>
      </vt:variant>
      <vt:variant>
        <vt:i4>127</vt:i4>
      </vt:variant>
    </vt:vector>
  </HeadingPairs>
  <TitlesOfParts>
    <vt:vector size="131" baseType="lpstr">
      <vt:lpstr>Pa9605a</vt:lpstr>
      <vt:lpstr>Visio</vt:lpstr>
      <vt:lpstr>Equation</vt:lpstr>
      <vt:lpstr>Microsoft Visio Drawing</vt:lpstr>
      <vt:lpstr>Unit 2 Modeling the Information of an Enterprise Using Chen’s Entity/Relationship Model and Diagrams</vt:lpstr>
      <vt:lpstr>Purpose Of ER Model And Basic Concepts</vt:lpstr>
      <vt:lpstr>Purpose Of ER Model And Basic Concepts</vt:lpstr>
      <vt:lpstr>Basic Concepts</vt:lpstr>
      <vt:lpstr>Entity And Entity Set</vt:lpstr>
      <vt:lpstr>Entity And Entity Set</vt:lpstr>
      <vt:lpstr>Entity And Entity Set</vt:lpstr>
      <vt:lpstr>Attribute</vt:lpstr>
      <vt:lpstr>Attribute</vt:lpstr>
      <vt:lpstr>Attribute</vt:lpstr>
      <vt:lpstr>Sets, Subsets, and Supersets</vt:lpstr>
      <vt:lpstr>Keys</vt:lpstr>
      <vt:lpstr>Keys</vt:lpstr>
      <vt:lpstr>Keys</vt:lpstr>
      <vt:lpstr>Primary Keys</vt:lpstr>
      <vt:lpstr>Relationship</vt:lpstr>
      <vt:lpstr>Relationship</vt:lpstr>
      <vt:lpstr>Binary Relationship</vt:lpstr>
      <vt:lpstr>Relationships</vt:lpstr>
      <vt:lpstr>Relationships</vt:lpstr>
      <vt:lpstr>Ternary Relationship</vt:lpstr>
      <vt:lpstr>Relationship With Nondistinct Entity Sets</vt:lpstr>
      <vt:lpstr>Relationship With Nondistinct Entity Sets</vt:lpstr>
      <vt:lpstr>Relationship With Nondistinct Entity Sets</vt:lpstr>
      <vt:lpstr>Relationship With Nondistinct Entity Sets</vt:lpstr>
      <vt:lpstr>ER Diagrams</vt:lpstr>
      <vt:lpstr>Further Refinements To The ER Model</vt:lpstr>
      <vt:lpstr>Relationship With Attributes</vt:lpstr>
      <vt:lpstr>Relationship With Attributes</vt:lpstr>
      <vt:lpstr>Entity Versus Attribute</vt:lpstr>
      <vt:lpstr>Other Choices For Modeling Buys</vt:lpstr>
      <vt:lpstr>Other Choices For Modeling Buys</vt:lpstr>
      <vt:lpstr>Binary Relationships And Their Functionality</vt:lpstr>
      <vt:lpstr>Binary Relationships And Their Functionality</vt:lpstr>
      <vt:lpstr>Binary Relationships And Their Functionality</vt:lpstr>
      <vt:lpstr>Binary Relationships And Their Functionality</vt:lpstr>
      <vt:lpstr>Binary Relationships And Their Functionality</vt:lpstr>
      <vt:lpstr>Binary Relationships And Their Functionality</vt:lpstr>
      <vt:lpstr>Binary Relationships And Their Functionality</vt:lpstr>
      <vt:lpstr>Binary Relationships And Their Functionality</vt:lpstr>
      <vt:lpstr>Alternate Designs</vt:lpstr>
      <vt:lpstr>Aggregation: Relationships As Entities</vt:lpstr>
      <vt:lpstr>Strong And Weak Entities</vt:lpstr>
      <vt:lpstr>Strong And Weak Entities</vt:lpstr>
      <vt:lpstr>Man As A Strong Entity</vt:lpstr>
      <vt:lpstr>Man As A Weak Entity</vt:lpstr>
      <vt:lpstr>Man As A Weak Entity</vt:lpstr>
      <vt:lpstr>Man As A Weak Entity</vt:lpstr>
      <vt:lpstr>Man As A Weak Entity</vt:lpstr>
      <vt:lpstr>Man As A Weak Entity</vt:lpstr>
      <vt:lpstr>Man As A Weak Entity</vt:lpstr>
      <vt:lpstr>From Weaker To Stronger</vt:lpstr>
      <vt:lpstr>The ISA Relationship</vt:lpstr>
      <vt:lpstr>The ISA Relationship</vt:lpstr>
      <vt:lpstr>The ISA Relationship</vt:lpstr>
      <vt:lpstr>The ISA Relationship</vt:lpstr>
      <vt:lpstr>The ISA Relationship</vt:lpstr>
      <vt:lpstr>The ISA Relationship</vt:lpstr>
      <vt:lpstr>The ISA Relationship</vt:lpstr>
      <vt:lpstr>Cardinality Constraints</vt:lpstr>
      <vt:lpstr>Cardinality Constraints</vt:lpstr>
      <vt:lpstr>Cardinality Constraints</vt:lpstr>
      <vt:lpstr>Cardinality Constraints</vt:lpstr>
      <vt:lpstr>Cardinality Constraints</vt:lpstr>
      <vt:lpstr>Cardinality Constraints</vt:lpstr>
      <vt:lpstr>Cardinality Constraints</vt:lpstr>
      <vt:lpstr>Cardinality Constraints</vt:lpstr>
      <vt:lpstr>A Case Study</vt:lpstr>
      <vt:lpstr>Our Application</vt:lpstr>
      <vt:lpstr>Our Application</vt:lpstr>
      <vt:lpstr>Building The ER Diagram</vt:lpstr>
      <vt:lpstr>Horse</vt:lpstr>
      <vt:lpstr>Our ER Diagram</vt:lpstr>
      <vt:lpstr>Horse</vt:lpstr>
      <vt:lpstr>Person</vt:lpstr>
      <vt:lpstr>Our ER Diagram</vt:lpstr>
      <vt:lpstr>Person</vt:lpstr>
      <vt:lpstr>Automobile</vt:lpstr>
      <vt:lpstr>Our ER Diagram</vt:lpstr>
      <vt:lpstr>Likes</vt:lpstr>
      <vt:lpstr>Our ER Diagram</vt:lpstr>
      <vt:lpstr>Likes</vt:lpstr>
      <vt:lpstr>Car</vt:lpstr>
      <vt:lpstr>Our ER Diagram</vt:lpstr>
      <vt:lpstr>Type</vt:lpstr>
      <vt:lpstr>Our ER Diagram</vt:lpstr>
      <vt:lpstr>Type</vt:lpstr>
      <vt:lpstr>Has</vt:lpstr>
      <vt:lpstr>Our ER Diagram</vt:lpstr>
      <vt:lpstr>Has</vt:lpstr>
      <vt:lpstr>Student</vt:lpstr>
      <vt:lpstr>Our ER Diagram</vt:lpstr>
      <vt:lpstr>Professor</vt:lpstr>
      <vt:lpstr>Our ER Diagram</vt:lpstr>
      <vt:lpstr>Course</vt:lpstr>
      <vt:lpstr>Our ER Diagram</vt:lpstr>
      <vt:lpstr>Prereq</vt:lpstr>
      <vt:lpstr>Our ER Diagram</vt:lpstr>
      <vt:lpstr>Book</vt:lpstr>
      <vt:lpstr>Our ER Diagram</vt:lpstr>
      <vt:lpstr>Required</vt:lpstr>
      <vt:lpstr>Our ER Diagram</vt:lpstr>
      <vt:lpstr>Required</vt:lpstr>
      <vt:lpstr>Section</vt:lpstr>
      <vt:lpstr>Section</vt:lpstr>
      <vt:lpstr>Offered</vt:lpstr>
      <vt:lpstr>Our ER Diagram</vt:lpstr>
      <vt:lpstr>Took</vt:lpstr>
      <vt:lpstr>Our ER Diagram</vt:lpstr>
      <vt:lpstr>Taught</vt:lpstr>
      <vt:lpstr>Our ER Diagram</vt:lpstr>
      <vt:lpstr>Taught</vt:lpstr>
      <vt:lpstr>Our ER Diagram</vt:lpstr>
      <vt:lpstr>Monitors</vt:lpstr>
      <vt:lpstr>Our ER Diagram</vt:lpstr>
      <vt:lpstr>What Can We Learn From The Diagram?</vt:lpstr>
      <vt:lpstr>Our ER Diagram</vt:lpstr>
      <vt:lpstr>GPA</vt:lpstr>
      <vt:lpstr>Our ER Diagram</vt:lpstr>
      <vt:lpstr>Some Constraints Are Difficult To Specify </vt:lpstr>
      <vt:lpstr>Annotate, Annotate, Annotate …</vt:lpstr>
      <vt:lpstr>Hierarchy For Our ER Diagram</vt:lpstr>
      <vt:lpstr>Hierarchy For Our ER Diagram</vt:lpstr>
      <vt:lpstr>Next</vt:lpstr>
      <vt:lpstr>Key Ideas</vt:lpstr>
      <vt:lpstr>Key Ideas</vt:lpstr>
      <vt:lpstr>Key Ideas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Kedem's transparencies</dc:title>
  <dc:creator/>
  <cp:lastModifiedBy/>
  <cp:revision>770</cp:revision>
  <cp:lastPrinted>1998-04-27T14:50:08Z</cp:lastPrinted>
  <dcterms:created xsi:type="dcterms:W3CDTF">1996-12-06T12:27:14Z</dcterms:created>
  <dcterms:modified xsi:type="dcterms:W3CDTF">2013-09-13T13:18:45Z</dcterms:modified>
</cp:coreProperties>
</file>

<file path=docProps/thumbnail.jpeg>
</file>